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F49E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1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image" Target="../media/image13.jpg"/><Relationship Id="rId4" Type="http://schemas.openxmlformats.org/officeDocument/2006/relationships/image" Target="../media/image16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image" Target="../media/image13.jpg"/><Relationship Id="rId4" Type="http://schemas.openxmlformats.org/officeDocument/2006/relationships/image" Target="../media/image16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382A9E-799A-4AEE-9B8A-343164BB1AA7}" type="doc">
      <dgm:prSet loTypeId="urn:microsoft.com/office/officeart/2008/layout/VerticalCurvedList" loCatId="list" qsTypeId="urn:microsoft.com/office/officeart/2005/8/quickstyle/3d5" qsCatId="3D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B263ED73-3C9A-483D-93CD-E1DD5915D365}">
      <dgm:prSet phldrT="[Text]"/>
      <dgm:spPr/>
      <dgm:t>
        <a:bodyPr/>
        <a:lstStyle/>
        <a:p>
          <a:pPr algn="l"/>
          <a:r>
            <a:rPr lang="en-US" b="1" dirty="0"/>
            <a:t>KEY INSIGHTS</a:t>
          </a:r>
          <a:endParaRPr lang="en-US" dirty="0"/>
        </a:p>
      </dgm:t>
    </dgm:pt>
    <dgm:pt modelId="{5ECA157F-7263-40BB-8A77-BBFAFEB75F4E}" type="parTrans" cxnId="{1073B09C-E24A-42BD-943F-BD51499FA90C}">
      <dgm:prSet/>
      <dgm:spPr/>
      <dgm:t>
        <a:bodyPr/>
        <a:lstStyle/>
        <a:p>
          <a:endParaRPr lang="en-US"/>
        </a:p>
      </dgm:t>
    </dgm:pt>
    <dgm:pt modelId="{182E76BE-50C9-45EE-99CB-57DF88F8E62C}" type="sibTrans" cxnId="{1073B09C-E24A-42BD-943F-BD51499FA90C}">
      <dgm:prSet/>
      <dgm:spPr>
        <a:solidFill>
          <a:schemeClr val="lt1">
            <a:hueOff val="0"/>
            <a:satOff val="0"/>
            <a:lumOff val="0"/>
          </a:schemeClr>
        </a:solidFill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07A50307-3B5B-49AD-9101-F86308786622}">
      <dgm:prSet phldrT="[Text]"/>
      <dgm:spPr/>
      <dgm:t>
        <a:bodyPr/>
        <a:lstStyle/>
        <a:p>
          <a:pPr algn="l"/>
          <a:r>
            <a:rPr lang="en-US" dirty="0"/>
            <a:t>Mid-year dip may indicate lower demand or marketing gaps.</a:t>
          </a:r>
        </a:p>
      </dgm:t>
    </dgm:pt>
    <dgm:pt modelId="{41FBF6E2-99A5-4B97-BCDE-5864C8BA7369}" type="parTrans" cxnId="{11C9EA05-E61C-47E6-BABB-A72C2F94CD40}">
      <dgm:prSet/>
      <dgm:spPr/>
      <dgm:t>
        <a:bodyPr/>
        <a:lstStyle/>
        <a:p>
          <a:endParaRPr lang="en-US"/>
        </a:p>
      </dgm:t>
    </dgm:pt>
    <dgm:pt modelId="{1642CB1A-714E-4A6C-AB2A-B74D31AB46C5}" type="sibTrans" cxnId="{11C9EA05-E61C-47E6-BABB-A72C2F94CD40}">
      <dgm:prSet/>
      <dgm:spPr/>
      <dgm:t>
        <a:bodyPr/>
        <a:lstStyle/>
        <a:p>
          <a:endParaRPr lang="en-US"/>
        </a:p>
      </dgm:t>
    </dgm:pt>
    <dgm:pt modelId="{99AB2EB7-8CD0-4A3F-8B12-38676A8EFFC8}">
      <dgm:prSet phldrT="[Text]"/>
      <dgm:spPr/>
      <dgm:t>
        <a:bodyPr/>
        <a:lstStyle/>
        <a:p>
          <a:pPr algn="l"/>
          <a:r>
            <a:rPr lang="en-US" dirty="0"/>
            <a:t>Suggest focus on mid-year campaigns to stabilize growth.</a:t>
          </a:r>
        </a:p>
      </dgm:t>
    </dgm:pt>
    <dgm:pt modelId="{E0209D33-3596-468E-BC67-D296172B4B2D}" type="parTrans" cxnId="{DC9C8998-4B3C-40B4-8C50-334A6CDAEABF}">
      <dgm:prSet/>
      <dgm:spPr/>
      <dgm:t>
        <a:bodyPr/>
        <a:lstStyle/>
        <a:p>
          <a:endParaRPr lang="en-US"/>
        </a:p>
      </dgm:t>
    </dgm:pt>
    <dgm:pt modelId="{9D3B5CC8-0B7F-4AD6-9974-7FF4C2764D06}" type="sibTrans" cxnId="{DC9C8998-4B3C-40B4-8C50-334A6CDAEABF}">
      <dgm:prSet/>
      <dgm:spPr/>
      <dgm:t>
        <a:bodyPr/>
        <a:lstStyle/>
        <a:p>
          <a:endParaRPr lang="en-US"/>
        </a:p>
      </dgm:t>
    </dgm:pt>
    <dgm:pt modelId="{4FF4A01C-6EDB-4B11-971E-7808C3E17328}">
      <dgm:prSet phldrT="[Text]"/>
      <dgm:spPr/>
      <dgm:t>
        <a:bodyPr/>
        <a:lstStyle/>
        <a:p>
          <a:pPr algn="l"/>
          <a:r>
            <a:rPr lang="en-US"/>
            <a:t>Notable peaks in Jan, Jul, and Dec.</a:t>
          </a:r>
          <a:endParaRPr lang="en-US" dirty="0"/>
        </a:p>
      </dgm:t>
    </dgm:pt>
    <dgm:pt modelId="{46067388-8BAB-4442-8D35-951827A1E94F}" type="parTrans" cxnId="{60FEEAC7-FC8D-4A9B-B8F8-775520A26825}">
      <dgm:prSet/>
      <dgm:spPr/>
      <dgm:t>
        <a:bodyPr/>
        <a:lstStyle/>
        <a:p>
          <a:endParaRPr lang="en-US"/>
        </a:p>
      </dgm:t>
    </dgm:pt>
    <dgm:pt modelId="{7A3CBD57-9417-4878-B59A-058113ED48DC}" type="sibTrans" cxnId="{60FEEAC7-FC8D-4A9B-B8F8-775520A26825}">
      <dgm:prSet/>
      <dgm:spPr/>
      <dgm:t>
        <a:bodyPr/>
        <a:lstStyle/>
        <a:p>
          <a:endParaRPr lang="en-US"/>
        </a:p>
      </dgm:t>
    </dgm:pt>
    <dgm:pt modelId="{841A4047-691D-4F48-B5F7-8D6E911BBB48}" type="pres">
      <dgm:prSet presAssocID="{22382A9E-799A-4AEE-9B8A-343164BB1AA7}" presName="Name0" presStyleCnt="0">
        <dgm:presLayoutVars>
          <dgm:chMax val="7"/>
          <dgm:chPref val="7"/>
          <dgm:dir/>
        </dgm:presLayoutVars>
      </dgm:prSet>
      <dgm:spPr/>
    </dgm:pt>
    <dgm:pt modelId="{BE98AAF5-0E0A-4697-A97C-53F784570539}" type="pres">
      <dgm:prSet presAssocID="{22382A9E-799A-4AEE-9B8A-343164BB1AA7}" presName="Name1" presStyleCnt="0"/>
      <dgm:spPr/>
    </dgm:pt>
    <dgm:pt modelId="{C9765BB4-4EEE-4050-8623-A618A229367D}" type="pres">
      <dgm:prSet presAssocID="{22382A9E-799A-4AEE-9B8A-343164BB1AA7}" presName="cycle" presStyleCnt="0"/>
      <dgm:spPr/>
    </dgm:pt>
    <dgm:pt modelId="{C433BF2C-B832-48F1-9D57-645461FC6840}" type="pres">
      <dgm:prSet presAssocID="{22382A9E-799A-4AEE-9B8A-343164BB1AA7}" presName="srcNode" presStyleLbl="node1" presStyleIdx="0" presStyleCnt="4"/>
      <dgm:spPr/>
    </dgm:pt>
    <dgm:pt modelId="{36FA4B19-9B7C-4DE8-A2D5-27FED1A63BEC}" type="pres">
      <dgm:prSet presAssocID="{22382A9E-799A-4AEE-9B8A-343164BB1AA7}" presName="conn" presStyleLbl="parChTrans1D2" presStyleIdx="0" presStyleCnt="1"/>
      <dgm:spPr/>
    </dgm:pt>
    <dgm:pt modelId="{478BD466-8BFE-4F19-9C12-07DAE6108677}" type="pres">
      <dgm:prSet presAssocID="{22382A9E-799A-4AEE-9B8A-343164BB1AA7}" presName="extraNode" presStyleLbl="node1" presStyleIdx="0" presStyleCnt="4"/>
      <dgm:spPr/>
    </dgm:pt>
    <dgm:pt modelId="{BF778B1F-E923-4100-85A3-D04A7A72D14F}" type="pres">
      <dgm:prSet presAssocID="{22382A9E-799A-4AEE-9B8A-343164BB1AA7}" presName="dstNode" presStyleLbl="node1" presStyleIdx="0" presStyleCnt="4"/>
      <dgm:spPr/>
    </dgm:pt>
    <dgm:pt modelId="{B9D9528E-14F9-49AD-9D1A-946884D286E3}" type="pres">
      <dgm:prSet presAssocID="{B263ED73-3C9A-483D-93CD-E1DD5915D365}" presName="text_1" presStyleLbl="node1" presStyleIdx="0" presStyleCnt="4">
        <dgm:presLayoutVars>
          <dgm:bulletEnabled val="1"/>
        </dgm:presLayoutVars>
      </dgm:prSet>
      <dgm:spPr/>
    </dgm:pt>
    <dgm:pt modelId="{37E1ABFD-CCE1-4389-9662-3FFAD86660DE}" type="pres">
      <dgm:prSet presAssocID="{B263ED73-3C9A-483D-93CD-E1DD5915D365}" presName="accent_1" presStyleCnt="0"/>
      <dgm:spPr/>
    </dgm:pt>
    <dgm:pt modelId="{FD0569F2-B5D6-4533-B899-74E712EC1062}" type="pres">
      <dgm:prSet presAssocID="{B263ED73-3C9A-483D-93CD-E1DD5915D365}" presName="accentRepeatNode" presStyleLbl="solidFgAcc1" presStyleIdx="0" presStyleCnt="4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5FA0E50D-332B-442F-84E6-B33F7555D056}" type="pres">
      <dgm:prSet presAssocID="{4FF4A01C-6EDB-4B11-971E-7808C3E17328}" presName="text_2" presStyleLbl="node1" presStyleIdx="1" presStyleCnt="4">
        <dgm:presLayoutVars>
          <dgm:bulletEnabled val="1"/>
        </dgm:presLayoutVars>
      </dgm:prSet>
      <dgm:spPr/>
    </dgm:pt>
    <dgm:pt modelId="{EDBA55CF-6861-4728-84C5-476B9382EBC4}" type="pres">
      <dgm:prSet presAssocID="{4FF4A01C-6EDB-4B11-971E-7808C3E17328}" presName="accent_2" presStyleCnt="0"/>
      <dgm:spPr/>
    </dgm:pt>
    <dgm:pt modelId="{51D6DED7-7F08-4558-B306-23794C4230CA}" type="pres">
      <dgm:prSet presAssocID="{4FF4A01C-6EDB-4B11-971E-7808C3E17328}" presName="accentRepeatNode" presStyleLbl="solidFgAcc1" presStyleIdx="1" presStyleCnt="4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</dgm:pt>
    <dgm:pt modelId="{86A41148-E2A2-4D32-9144-4F90A51B5D68}" type="pres">
      <dgm:prSet presAssocID="{07A50307-3B5B-49AD-9101-F86308786622}" presName="text_3" presStyleLbl="node1" presStyleIdx="2" presStyleCnt="4">
        <dgm:presLayoutVars>
          <dgm:bulletEnabled val="1"/>
        </dgm:presLayoutVars>
      </dgm:prSet>
      <dgm:spPr/>
    </dgm:pt>
    <dgm:pt modelId="{72D86574-1D7F-4180-9E27-7378F8A9E598}" type="pres">
      <dgm:prSet presAssocID="{07A50307-3B5B-49AD-9101-F86308786622}" presName="accent_3" presStyleCnt="0"/>
      <dgm:spPr/>
    </dgm:pt>
    <dgm:pt modelId="{0C3FCB42-9C3E-4967-8A56-DB4114C6E9BB}" type="pres">
      <dgm:prSet presAssocID="{07A50307-3B5B-49AD-9101-F86308786622}" presName="accentRepeatNode" presStyleLbl="solidFgAcc1" presStyleIdx="2" presStyleCnt="4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</dgm:pt>
    <dgm:pt modelId="{0C33FB62-AC1C-4B2F-B623-261184A9D04B}" type="pres">
      <dgm:prSet presAssocID="{99AB2EB7-8CD0-4A3F-8B12-38676A8EFFC8}" presName="text_4" presStyleLbl="node1" presStyleIdx="3" presStyleCnt="4">
        <dgm:presLayoutVars>
          <dgm:bulletEnabled val="1"/>
        </dgm:presLayoutVars>
      </dgm:prSet>
      <dgm:spPr/>
    </dgm:pt>
    <dgm:pt modelId="{EAB644DC-9519-46A8-B108-A20B4C106EB4}" type="pres">
      <dgm:prSet presAssocID="{99AB2EB7-8CD0-4A3F-8B12-38676A8EFFC8}" presName="accent_4" presStyleCnt="0"/>
      <dgm:spPr/>
    </dgm:pt>
    <dgm:pt modelId="{5BE349CE-AABB-44C3-87D5-EA5408842AA4}" type="pres">
      <dgm:prSet presAssocID="{99AB2EB7-8CD0-4A3F-8B12-38676A8EFFC8}" presName="accentRepeatNode" presStyleLbl="solidFgAcc1" presStyleIdx="3" presStyleCnt="4"/>
      <dgm:spPr>
        <a:blipFill rotWithShape="0">
          <a:blip xmlns:r="http://schemas.openxmlformats.org/officeDocument/2006/relationships" r:embed="rId4"/>
          <a:stretch>
            <a:fillRect/>
          </a:stretch>
        </a:blipFill>
      </dgm:spPr>
    </dgm:pt>
  </dgm:ptLst>
  <dgm:cxnLst>
    <dgm:cxn modelId="{11C9EA05-E61C-47E6-BABB-A72C2F94CD40}" srcId="{22382A9E-799A-4AEE-9B8A-343164BB1AA7}" destId="{07A50307-3B5B-49AD-9101-F86308786622}" srcOrd="2" destOrd="0" parTransId="{41FBF6E2-99A5-4B97-BCDE-5864C8BA7369}" sibTransId="{1642CB1A-714E-4A6C-AB2A-B74D31AB46C5}"/>
    <dgm:cxn modelId="{87827841-47AE-48F0-A562-D5387BF2DF3B}" type="presOf" srcId="{07A50307-3B5B-49AD-9101-F86308786622}" destId="{86A41148-E2A2-4D32-9144-4F90A51B5D68}" srcOrd="0" destOrd="0" presId="urn:microsoft.com/office/officeart/2008/layout/VerticalCurvedList"/>
    <dgm:cxn modelId="{DEE8CB62-C755-4F34-B69A-978C4F8F79C6}" type="presOf" srcId="{99AB2EB7-8CD0-4A3F-8B12-38676A8EFFC8}" destId="{0C33FB62-AC1C-4B2F-B623-261184A9D04B}" srcOrd="0" destOrd="0" presId="urn:microsoft.com/office/officeart/2008/layout/VerticalCurvedList"/>
    <dgm:cxn modelId="{E9EA9880-AB8B-407C-B52A-DB35EC50439A}" type="presOf" srcId="{182E76BE-50C9-45EE-99CB-57DF88F8E62C}" destId="{36FA4B19-9B7C-4DE8-A2D5-27FED1A63BEC}" srcOrd="0" destOrd="0" presId="urn:microsoft.com/office/officeart/2008/layout/VerticalCurvedList"/>
    <dgm:cxn modelId="{DC9C8998-4B3C-40B4-8C50-334A6CDAEABF}" srcId="{22382A9E-799A-4AEE-9B8A-343164BB1AA7}" destId="{99AB2EB7-8CD0-4A3F-8B12-38676A8EFFC8}" srcOrd="3" destOrd="0" parTransId="{E0209D33-3596-468E-BC67-D296172B4B2D}" sibTransId="{9D3B5CC8-0B7F-4AD6-9974-7FF4C2764D06}"/>
    <dgm:cxn modelId="{1073B09C-E24A-42BD-943F-BD51499FA90C}" srcId="{22382A9E-799A-4AEE-9B8A-343164BB1AA7}" destId="{B263ED73-3C9A-483D-93CD-E1DD5915D365}" srcOrd="0" destOrd="0" parTransId="{5ECA157F-7263-40BB-8A77-BBFAFEB75F4E}" sibTransId="{182E76BE-50C9-45EE-99CB-57DF88F8E62C}"/>
    <dgm:cxn modelId="{B5754DA5-12CD-41D8-A71A-50DD65F34C71}" type="presOf" srcId="{4FF4A01C-6EDB-4B11-971E-7808C3E17328}" destId="{5FA0E50D-332B-442F-84E6-B33F7555D056}" srcOrd="0" destOrd="0" presId="urn:microsoft.com/office/officeart/2008/layout/VerticalCurvedList"/>
    <dgm:cxn modelId="{60FEEAC7-FC8D-4A9B-B8F8-775520A26825}" srcId="{22382A9E-799A-4AEE-9B8A-343164BB1AA7}" destId="{4FF4A01C-6EDB-4B11-971E-7808C3E17328}" srcOrd="1" destOrd="0" parTransId="{46067388-8BAB-4442-8D35-951827A1E94F}" sibTransId="{7A3CBD57-9417-4878-B59A-058113ED48DC}"/>
    <dgm:cxn modelId="{519A44DC-2D19-4815-B045-3FFC20CED5B9}" type="presOf" srcId="{B263ED73-3C9A-483D-93CD-E1DD5915D365}" destId="{B9D9528E-14F9-49AD-9D1A-946884D286E3}" srcOrd="0" destOrd="0" presId="urn:microsoft.com/office/officeart/2008/layout/VerticalCurvedList"/>
    <dgm:cxn modelId="{F380F2EC-6B92-46CE-BB81-6654D09805E9}" type="presOf" srcId="{22382A9E-799A-4AEE-9B8A-343164BB1AA7}" destId="{841A4047-691D-4F48-B5F7-8D6E911BBB48}" srcOrd="0" destOrd="0" presId="urn:microsoft.com/office/officeart/2008/layout/VerticalCurvedList"/>
    <dgm:cxn modelId="{FFF8739E-784D-4409-BAA2-B7952151F7CF}" type="presParOf" srcId="{841A4047-691D-4F48-B5F7-8D6E911BBB48}" destId="{BE98AAF5-0E0A-4697-A97C-53F784570539}" srcOrd="0" destOrd="0" presId="urn:microsoft.com/office/officeart/2008/layout/VerticalCurvedList"/>
    <dgm:cxn modelId="{28E021BB-6AB7-4A30-AF09-B069E2DE1C70}" type="presParOf" srcId="{BE98AAF5-0E0A-4697-A97C-53F784570539}" destId="{C9765BB4-4EEE-4050-8623-A618A229367D}" srcOrd="0" destOrd="0" presId="urn:microsoft.com/office/officeart/2008/layout/VerticalCurvedList"/>
    <dgm:cxn modelId="{68BBB08E-9114-4126-9F09-740BCA04139A}" type="presParOf" srcId="{C9765BB4-4EEE-4050-8623-A618A229367D}" destId="{C433BF2C-B832-48F1-9D57-645461FC6840}" srcOrd="0" destOrd="0" presId="urn:microsoft.com/office/officeart/2008/layout/VerticalCurvedList"/>
    <dgm:cxn modelId="{48E799B1-46D7-466E-BA60-BDFE62C4989A}" type="presParOf" srcId="{C9765BB4-4EEE-4050-8623-A618A229367D}" destId="{36FA4B19-9B7C-4DE8-A2D5-27FED1A63BEC}" srcOrd="1" destOrd="0" presId="urn:microsoft.com/office/officeart/2008/layout/VerticalCurvedList"/>
    <dgm:cxn modelId="{B0627CC2-0EA2-4D65-8079-63E5A2D050BA}" type="presParOf" srcId="{C9765BB4-4EEE-4050-8623-A618A229367D}" destId="{478BD466-8BFE-4F19-9C12-07DAE6108677}" srcOrd="2" destOrd="0" presId="urn:microsoft.com/office/officeart/2008/layout/VerticalCurvedList"/>
    <dgm:cxn modelId="{45914472-A7E5-430B-89A6-2A37E8440067}" type="presParOf" srcId="{C9765BB4-4EEE-4050-8623-A618A229367D}" destId="{BF778B1F-E923-4100-85A3-D04A7A72D14F}" srcOrd="3" destOrd="0" presId="urn:microsoft.com/office/officeart/2008/layout/VerticalCurvedList"/>
    <dgm:cxn modelId="{345848DC-7174-480E-896C-903CA1C60CFB}" type="presParOf" srcId="{BE98AAF5-0E0A-4697-A97C-53F784570539}" destId="{B9D9528E-14F9-49AD-9D1A-946884D286E3}" srcOrd="1" destOrd="0" presId="urn:microsoft.com/office/officeart/2008/layout/VerticalCurvedList"/>
    <dgm:cxn modelId="{2B0B11A4-C677-433B-AEEB-A2C105C13F32}" type="presParOf" srcId="{BE98AAF5-0E0A-4697-A97C-53F784570539}" destId="{37E1ABFD-CCE1-4389-9662-3FFAD86660DE}" srcOrd="2" destOrd="0" presId="urn:microsoft.com/office/officeart/2008/layout/VerticalCurvedList"/>
    <dgm:cxn modelId="{B61C313D-E401-4633-933B-69A7DFBA905A}" type="presParOf" srcId="{37E1ABFD-CCE1-4389-9662-3FFAD86660DE}" destId="{FD0569F2-B5D6-4533-B899-74E712EC1062}" srcOrd="0" destOrd="0" presId="urn:microsoft.com/office/officeart/2008/layout/VerticalCurvedList"/>
    <dgm:cxn modelId="{73B39DB2-FD58-4209-B2D0-071C0992D276}" type="presParOf" srcId="{BE98AAF5-0E0A-4697-A97C-53F784570539}" destId="{5FA0E50D-332B-442F-84E6-B33F7555D056}" srcOrd="3" destOrd="0" presId="urn:microsoft.com/office/officeart/2008/layout/VerticalCurvedList"/>
    <dgm:cxn modelId="{BB08F2DC-2596-4D2B-BC73-E023EA49CF14}" type="presParOf" srcId="{BE98AAF5-0E0A-4697-A97C-53F784570539}" destId="{EDBA55CF-6861-4728-84C5-476B9382EBC4}" srcOrd="4" destOrd="0" presId="urn:microsoft.com/office/officeart/2008/layout/VerticalCurvedList"/>
    <dgm:cxn modelId="{5B504A8D-6B86-437D-9C08-1B4A8ABDFC8A}" type="presParOf" srcId="{EDBA55CF-6861-4728-84C5-476B9382EBC4}" destId="{51D6DED7-7F08-4558-B306-23794C4230CA}" srcOrd="0" destOrd="0" presId="urn:microsoft.com/office/officeart/2008/layout/VerticalCurvedList"/>
    <dgm:cxn modelId="{F57D197B-CC8A-455B-A39C-421D43538799}" type="presParOf" srcId="{BE98AAF5-0E0A-4697-A97C-53F784570539}" destId="{86A41148-E2A2-4D32-9144-4F90A51B5D68}" srcOrd="5" destOrd="0" presId="urn:microsoft.com/office/officeart/2008/layout/VerticalCurvedList"/>
    <dgm:cxn modelId="{ACB75552-8266-49D1-8DE6-A7DB751BE0A0}" type="presParOf" srcId="{BE98AAF5-0E0A-4697-A97C-53F784570539}" destId="{72D86574-1D7F-4180-9E27-7378F8A9E598}" srcOrd="6" destOrd="0" presId="urn:microsoft.com/office/officeart/2008/layout/VerticalCurvedList"/>
    <dgm:cxn modelId="{BF7C8DC3-3DF3-4BE6-A8F3-FBDCDDB41293}" type="presParOf" srcId="{72D86574-1D7F-4180-9E27-7378F8A9E598}" destId="{0C3FCB42-9C3E-4967-8A56-DB4114C6E9BB}" srcOrd="0" destOrd="0" presId="urn:microsoft.com/office/officeart/2008/layout/VerticalCurvedList"/>
    <dgm:cxn modelId="{603A1BFC-E71E-4CAA-8046-9ACDBEB3A366}" type="presParOf" srcId="{BE98AAF5-0E0A-4697-A97C-53F784570539}" destId="{0C33FB62-AC1C-4B2F-B623-261184A9D04B}" srcOrd="7" destOrd="0" presId="urn:microsoft.com/office/officeart/2008/layout/VerticalCurvedList"/>
    <dgm:cxn modelId="{D413E08C-751F-464F-9068-48C23F7EE8F5}" type="presParOf" srcId="{BE98AAF5-0E0A-4697-A97C-53F784570539}" destId="{EAB644DC-9519-46A8-B108-A20B4C106EB4}" srcOrd="8" destOrd="0" presId="urn:microsoft.com/office/officeart/2008/layout/VerticalCurvedList"/>
    <dgm:cxn modelId="{5B72B1D5-A286-4F0F-9A6F-0DB751D8208D}" type="presParOf" srcId="{EAB644DC-9519-46A8-B108-A20B4C106EB4}" destId="{5BE349CE-AABB-44C3-87D5-EA5408842AA4}" srcOrd="0" destOrd="0" presId="urn:microsoft.com/office/officeart/2008/layout/VerticalCurvedList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9607CE3-2EE6-4A62-9509-1FCEC27B58C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1C6AFD4-DE91-4CA1-9A30-48E1A75C855E}">
      <dgm:prSet phldrT="[Text]" phldr="0"/>
      <dgm:spPr/>
      <dgm:t>
        <a:bodyPr/>
        <a:lstStyle/>
        <a:p>
          <a:r>
            <a:rPr lang="en-US" b="1" dirty="0">
              <a:solidFill>
                <a:schemeClr val="bg2">
                  <a:lumMod val="90000"/>
                </a:schemeClr>
              </a:solidFill>
            </a:rPr>
            <a:t>IMPACT</a:t>
          </a:r>
        </a:p>
      </dgm:t>
    </dgm:pt>
    <dgm:pt modelId="{A699A851-39DF-44E1-935E-E1C97E2F423E}" type="parTrans" cxnId="{4B98EA2D-8C41-440A-B859-B00439912954}">
      <dgm:prSet/>
      <dgm:spPr/>
      <dgm:t>
        <a:bodyPr/>
        <a:lstStyle/>
        <a:p>
          <a:endParaRPr lang="en-US"/>
        </a:p>
      </dgm:t>
    </dgm:pt>
    <dgm:pt modelId="{A2073B96-E926-44D6-86D7-F24BE4FA50DA}" type="sibTrans" cxnId="{4B98EA2D-8C41-440A-B859-B00439912954}">
      <dgm:prSet/>
      <dgm:spPr/>
      <dgm:t>
        <a:bodyPr/>
        <a:lstStyle/>
        <a:p>
          <a:endParaRPr lang="en-US"/>
        </a:p>
      </dgm:t>
    </dgm:pt>
    <dgm:pt modelId="{3042B7B4-8F43-40AE-BE1E-DC06329C7D59}">
      <dgm:prSet phldrT="[Text]"/>
      <dgm:spPr>
        <a:effectLst>
          <a:outerShdw blurRad="50800" dist="12700" dir="5400000" algn="ctr" rotWithShape="0">
            <a:srgbClr val="000000">
              <a:alpha val="43137"/>
            </a:srgbClr>
          </a:outerShdw>
        </a:effectLst>
      </dgm:spPr>
      <dgm:t>
        <a:bodyPr/>
        <a:lstStyle/>
        <a:p>
          <a:pPr algn="ctr"/>
          <a:r>
            <a:rPr lang="en-US" dirty="0">
              <a:solidFill>
                <a:schemeClr val="bg2">
                  <a:lumMod val="90000"/>
                </a:schemeClr>
              </a:solidFill>
            </a:rPr>
            <a:t>60% reduction in report preparation time.</a:t>
          </a:r>
        </a:p>
      </dgm:t>
    </dgm:pt>
    <dgm:pt modelId="{0BCF4012-D42C-4A16-BE82-ECBB79858FCF}" type="parTrans" cxnId="{08A2B5B2-3944-443C-8C73-80616385FE26}">
      <dgm:prSet/>
      <dgm:spPr/>
      <dgm:t>
        <a:bodyPr/>
        <a:lstStyle/>
        <a:p>
          <a:endParaRPr lang="en-US"/>
        </a:p>
      </dgm:t>
    </dgm:pt>
    <dgm:pt modelId="{B537D97F-7BBF-4391-8A49-228582ED6457}" type="sibTrans" cxnId="{08A2B5B2-3944-443C-8C73-80616385FE26}">
      <dgm:prSet/>
      <dgm:spPr/>
      <dgm:t>
        <a:bodyPr/>
        <a:lstStyle/>
        <a:p>
          <a:endParaRPr lang="en-US"/>
        </a:p>
      </dgm:t>
    </dgm:pt>
    <dgm:pt modelId="{00DD85D3-B63B-4EE3-BD6D-3289E8106515}">
      <dgm:prSet phldrT="[Text]" phldr="0"/>
      <dgm:spPr/>
      <dgm:t>
        <a:bodyPr/>
        <a:lstStyle/>
        <a:p>
          <a:r>
            <a:rPr lang="en-US" dirty="0">
              <a:solidFill>
                <a:schemeClr val="bg2">
                  <a:lumMod val="90000"/>
                </a:schemeClr>
              </a:solidFill>
            </a:rPr>
            <a:t>Real time decision making through  visuals.</a:t>
          </a:r>
        </a:p>
      </dgm:t>
    </dgm:pt>
    <dgm:pt modelId="{3F8F29DF-DBF5-44A3-9EB7-50A72B1A47DF}" type="parTrans" cxnId="{18621046-A181-45BE-8CFF-BF55BC88F730}">
      <dgm:prSet/>
      <dgm:spPr/>
      <dgm:t>
        <a:bodyPr/>
        <a:lstStyle/>
        <a:p>
          <a:endParaRPr lang="en-US"/>
        </a:p>
      </dgm:t>
    </dgm:pt>
    <dgm:pt modelId="{E3DAD436-5AA9-419B-8A9B-8973A349AC54}" type="sibTrans" cxnId="{18621046-A181-45BE-8CFF-BF55BC88F730}">
      <dgm:prSet/>
      <dgm:spPr/>
      <dgm:t>
        <a:bodyPr/>
        <a:lstStyle/>
        <a:p>
          <a:endParaRPr lang="en-US"/>
        </a:p>
      </dgm:t>
    </dgm:pt>
    <dgm:pt modelId="{841D7A9E-4A52-4268-8C53-BDABD272989A}">
      <dgm:prSet phldrT="[Text]" phldr="0"/>
      <dgm:spPr/>
      <dgm:t>
        <a:bodyPr/>
        <a:lstStyle/>
        <a:p>
          <a:r>
            <a:rPr lang="en-US" dirty="0">
              <a:solidFill>
                <a:schemeClr val="bg2">
                  <a:lumMod val="90000"/>
                </a:schemeClr>
              </a:solidFill>
            </a:rPr>
            <a:t>Unified data view across departments.</a:t>
          </a:r>
        </a:p>
      </dgm:t>
    </dgm:pt>
    <dgm:pt modelId="{FA74B3A1-F336-4EDC-8FC8-96FECA6C1417}" type="parTrans" cxnId="{66897392-A923-426B-A68B-EF220ABD6F74}">
      <dgm:prSet/>
      <dgm:spPr/>
      <dgm:t>
        <a:bodyPr/>
        <a:lstStyle/>
        <a:p>
          <a:endParaRPr lang="en-US"/>
        </a:p>
      </dgm:t>
    </dgm:pt>
    <dgm:pt modelId="{158E25B6-1C15-4620-AC1A-F29AC3D4C075}" type="sibTrans" cxnId="{66897392-A923-426B-A68B-EF220ABD6F74}">
      <dgm:prSet/>
      <dgm:spPr/>
      <dgm:t>
        <a:bodyPr/>
        <a:lstStyle/>
        <a:p>
          <a:endParaRPr lang="en-US"/>
        </a:p>
      </dgm:t>
    </dgm:pt>
    <dgm:pt modelId="{3F9F5BCF-9D14-4C50-B907-3B35CAEC0F32}" type="pres">
      <dgm:prSet presAssocID="{49607CE3-2EE6-4A62-9509-1FCEC27B58C9}" presName="vert0" presStyleCnt="0">
        <dgm:presLayoutVars>
          <dgm:dir/>
          <dgm:animOne val="branch"/>
          <dgm:animLvl val="lvl"/>
        </dgm:presLayoutVars>
      </dgm:prSet>
      <dgm:spPr/>
    </dgm:pt>
    <dgm:pt modelId="{F7B1EE83-CC94-4EC1-A09D-B5801118A825}" type="pres">
      <dgm:prSet presAssocID="{71C6AFD4-DE91-4CA1-9A30-48E1A75C855E}" presName="thickLine" presStyleLbl="alignNode1" presStyleIdx="0" presStyleCnt="1"/>
      <dgm:spPr/>
    </dgm:pt>
    <dgm:pt modelId="{241766FB-3A75-40C3-8C76-86AA92AE3FFC}" type="pres">
      <dgm:prSet presAssocID="{71C6AFD4-DE91-4CA1-9A30-48E1A75C855E}" presName="horz1" presStyleCnt="0"/>
      <dgm:spPr/>
    </dgm:pt>
    <dgm:pt modelId="{B800BFE4-1622-4E5B-9832-D9369C90765B}" type="pres">
      <dgm:prSet presAssocID="{71C6AFD4-DE91-4CA1-9A30-48E1A75C855E}" presName="tx1" presStyleLbl="revTx" presStyleIdx="0" presStyleCnt="4" custLinFactNeighborX="66580"/>
      <dgm:spPr/>
    </dgm:pt>
    <dgm:pt modelId="{281C19EA-8252-45A5-9C79-9BD7988A2928}" type="pres">
      <dgm:prSet presAssocID="{71C6AFD4-DE91-4CA1-9A30-48E1A75C855E}" presName="vert1" presStyleCnt="0"/>
      <dgm:spPr/>
    </dgm:pt>
    <dgm:pt modelId="{D0F5FD6E-F327-47F1-A1C2-B3B766E74348}" type="pres">
      <dgm:prSet presAssocID="{3042B7B4-8F43-40AE-BE1E-DC06329C7D59}" presName="vertSpace2a" presStyleCnt="0"/>
      <dgm:spPr/>
    </dgm:pt>
    <dgm:pt modelId="{2ED70EC9-9040-47AB-B664-B0181824069D}" type="pres">
      <dgm:prSet presAssocID="{3042B7B4-8F43-40AE-BE1E-DC06329C7D59}" presName="horz2" presStyleCnt="0"/>
      <dgm:spPr/>
    </dgm:pt>
    <dgm:pt modelId="{9FCB5541-367E-4D1D-861C-569ED2271C1A}" type="pres">
      <dgm:prSet presAssocID="{3042B7B4-8F43-40AE-BE1E-DC06329C7D59}" presName="horzSpace2" presStyleCnt="0"/>
      <dgm:spPr/>
    </dgm:pt>
    <dgm:pt modelId="{85F1CD0F-6030-458B-947F-CD4E9B68B4BD}" type="pres">
      <dgm:prSet presAssocID="{3042B7B4-8F43-40AE-BE1E-DC06329C7D59}" presName="tx2" presStyleLbl="revTx" presStyleIdx="1" presStyleCnt="4" custLinFactNeighborY="21742"/>
      <dgm:spPr/>
    </dgm:pt>
    <dgm:pt modelId="{7218C649-009F-4AEA-8753-0BB60AED7588}" type="pres">
      <dgm:prSet presAssocID="{3042B7B4-8F43-40AE-BE1E-DC06329C7D59}" presName="vert2" presStyleCnt="0"/>
      <dgm:spPr/>
    </dgm:pt>
    <dgm:pt modelId="{501B2694-B07C-441C-A7C8-BFF6BF4FA6D3}" type="pres">
      <dgm:prSet presAssocID="{3042B7B4-8F43-40AE-BE1E-DC06329C7D59}" presName="thinLine2b" presStyleLbl="callout" presStyleIdx="0" presStyleCnt="3"/>
      <dgm:spPr/>
    </dgm:pt>
    <dgm:pt modelId="{34BA6918-E369-4C79-AC49-B23ADEA553F4}" type="pres">
      <dgm:prSet presAssocID="{3042B7B4-8F43-40AE-BE1E-DC06329C7D59}" presName="vertSpace2b" presStyleCnt="0"/>
      <dgm:spPr/>
    </dgm:pt>
    <dgm:pt modelId="{7A9EA524-0690-4617-AAB6-FAF8E6985BEA}" type="pres">
      <dgm:prSet presAssocID="{00DD85D3-B63B-4EE3-BD6D-3289E8106515}" presName="horz2" presStyleCnt="0"/>
      <dgm:spPr/>
    </dgm:pt>
    <dgm:pt modelId="{065A9804-3FDE-4186-800A-C90FE1675B1C}" type="pres">
      <dgm:prSet presAssocID="{00DD85D3-B63B-4EE3-BD6D-3289E8106515}" presName="horzSpace2" presStyleCnt="0"/>
      <dgm:spPr/>
    </dgm:pt>
    <dgm:pt modelId="{E985089E-96F7-4D97-9394-751E15D3645C}" type="pres">
      <dgm:prSet presAssocID="{00DD85D3-B63B-4EE3-BD6D-3289E8106515}" presName="tx2" presStyleLbl="revTx" presStyleIdx="2" presStyleCnt="4" custLinFactNeighborY="22172"/>
      <dgm:spPr/>
    </dgm:pt>
    <dgm:pt modelId="{8D2EA329-2802-4087-9EF3-52DFC3AA5F9E}" type="pres">
      <dgm:prSet presAssocID="{00DD85D3-B63B-4EE3-BD6D-3289E8106515}" presName="vert2" presStyleCnt="0"/>
      <dgm:spPr/>
    </dgm:pt>
    <dgm:pt modelId="{32E4D3E8-8ED6-460D-A578-11ABE763ED7A}" type="pres">
      <dgm:prSet presAssocID="{00DD85D3-B63B-4EE3-BD6D-3289E8106515}" presName="thinLine2b" presStyleLbl="callout" presStyleIdx="1" presStyleCnt="3"/>
      <dgm:spPr/>
    </dgm:pt>
    <dgm:pt modelId="{B672C174-0DBC-474F-A87A-951441849DDD}" type="pres">
      <dgm:prSet presAssocID="{00DD85D3-B63B-4EE3-BD6D-3289E8106515}" presName="vertSpace2b" presStyleCnt="0"/>
      <dgm:spPr/>
    </dgm:pt>
    <dgm:pt modelId="{DAB82AF2-BB6C-4259-AA8C-21FFBAE4B524}" type="pres">
      <dgm:prSet presAssocID="{841D7A9E-4A52-4268-8C53-BDABD272989A}" presName="horz2" presStyleCnt="0"/>
      <dgm:spPr/>
    </dgm:pt>
    <dgm:pt modelId="{A723EBDD-776E-4A40-99B6-BE96D7F39287}" type="pres">
      <dgm:prSet presAssocID="{841D7A9E-4A52-4268-8C53-BDABD272989A}" presName="horzSpace2" presStyleCnt="0"/>
      <dgm:spPr/>
    </dgm:pt>
    <dgm:pt modelId="{BB8A47AF-ABC9-4EA9-8E3F-10CECFC67B97}" type="pres">
      <dgm:prSet presAssocID="{841D7A9E-4A52-4268-8C53-BDABD272989A}" presName="tx2" presStyleLbl="revTx" presStyleIdx="3" presStyleCnt="4" custLinFactNeighborY="44609"/>
      <dgm:spPr/>
    </dgm:pt>
    <dgm:pt modelId="{92843483-1797-47F7-88A3-9263775BF2D1}" type="pres">
      <dgm:prSet presAssocID="{841D7A9E-4A52-4268-8C53-BDABD272989A}" presName="vert2" presStyleCnt="0"/>
      <dgm:spPr/>
    </dgm:pt>
    <dgm:pt modelId="{375A9BDD-5A0E-42FC-B9D8-1CDA3B434BEE}" type="pres">
      <dgm:prSet presAssocID="{841D7A9E-4A52-4268-8C53-BDABD272989A}" presName="thinLine2b" presStyleLbl="callout" presStyleIdx="2" presStyleCnt="3"/>
      <dgm:spPr/>
    </dgm:pt>
    <dgm:pt modelId="{C6E7C4E7-FA29-4755-BA60-D1C7F1C0D726}" type="pres">
      <dgm:prSet presAssocID="{841D7A9E-4A52-4268-8C53-BDABD272989A}" presName="vertSpace2b" presStyleCnt="0"/>
      <dgm:spPr/>
    </dgm:pt>
  </dgm:ptLst>
  <dgm:cxnLst>
    <dgm:cxn modelId="{4B98EA2D-8C41-440A-B859-B00439912954}" srcId="{49607CE3-2EE6-4A62-9509-1FCEC27B58C9}" destId="{71C6AFD4-DE91-4CA1-9A30-48E1A75C855E}" srcOrd="0" destOrd="0" parTransId="{A699A851-39DF-44E1-935E-E1C97E2F423E}" sibTransId="{A2073B96-E926-44D6-86D7-F24BE4FA50DA}"/>
    <dgm:cxn modelId="{18621046-A181-45BE-8CFF-BF55BC88F730}" srcId="{71C6AFD4-DE91-4CA1-9A30-48E1A75C855E}" destId="{00DD85D3-B63B-4EE3-BD6D-3289E8106515}" srcOrd="1" destOrd="0" parTransId="{3F8F29DF-DBF5-44A3-9EB7-50A72B1A47DF}" sibTransId="{E3DAD436-5AA9-419B-8A9B-8973A349AC54}"/>
    <dgm:cxn modelId="{11331D92-D076-4D59-8266-C17A1464A239}" type="presOf" srcId="{71C6AFD4-DE91-4CA1-9A30-48E1A75C855E}" destId="{B800BFE4-1622-4E5B-9832-D9369C90765B}" srcOrd="0" destOrd="0" presId="urn:microsoft.com/office/officeart/2008/layout/LinedList"/>
    <dgm:cxn modelId="{66897392-A923-426B-A68B-EF220ABD6F74}" srcId="{71C6AFD4-DE91-4CA1-9A30-48E1A75C855E}" destId="{841D7A9E-4A52-4268-8C53-BDABD272989A}" srcOrd="2" destOrd="0" parTransId="{FA74B3A1-F336-4EDC-8FC8-96FECA6C1417}" sibTransId="{158E25B6-1C15-4620-AC1A-F29AC3D4C075}"/>
    <dgm:cxn modelId="{BE2FCA95-638D-4614-B32F-369043ACEA39}" type="presOf" srcId="{00DD85D3-B63B-4EE3-BD6D-3289E8106515}" destId="{E985089E-96F7-4D97-9394-751E15D3645C}" srcOrd="0" destOrd="0" presId="urn:microsoft.com/office/officeart/2008/layout/LinedList"/>
    <dgm:cxn modelId="{95AF8796-7084-49D9-B60B-0B47C88AEA11}" type="presOf" srcId="{841D7A9E-4A52-4268-8C53-BDABD272989A}" destId="{BB8A47AF-ABC9-4EA9-8E3F-10CECFC67B97}" srcOrd="0" destOrd="0" presId="urn:microsoft.com/office/officeart/2008/layout/LinedList"/>
    <dgm:cxn modelId="{08A2B5B2-3944-443C-8C73-80616385FE26}" srcId="{71C6AFD4-DE91-4CA1-9A30-48E1A75C855E}" destId="{3042B7B4-8F43-40AE-BE1E-DC06329C7D59}" srcOrd="0" destOrd="0" parTransId="{0BCF4012-D42C-4A16-BE82-ECBB79858FCF}" sibTransId="{B537D97F-7BBF-4391-8A49-228582ED6457}"/>
    <dgm:cxn modelId="{3B50C9C8-E91C-4CA8-9ABB-F90101178184}" type="presOf" srcId="{3042B7B4-8F43-40AE-BE1E-DC06329C7D59}" destId="{85F1CD0F-6030-458B-947F-CD4E9B68B4BD}" srcOrd="0" destOrd="0" presId="urn:microsoft.com/office/officeart/2008/layout/LinedList"/>
    <dgm:cxn modelId="{E46BA0D7-CAC0-4957-B7B4-98C56C04AB40}" type="presOf" srcId="{49607CE3-2EE6-4A62-9509-1FCEC27B58C9}" destId="{3F9F5BCF-9D14-4C50-B907-3B35CAEC0F32}" srcOrd="0" destOrd="0" presId="urn:microsoft.com/office/officeart/2008/layout/LinedList"/>
    <dgm:cxn modelId="{73B061B0-A78E-4348-96AE-E212C1F72D8C}" type="presParOf" srcId="{3F9F5BCF-9D14-4C50-B907-3B35CAEC0F32}" destId="{F7B1EE83-CC94-4EC1-A09D-B5801118A825}" srcOrd="0" destOrd="0" presId="urn:microsoft.com/office/officeart/2008/layout/LinedList"/>
    <dgm:cxn modelId="{6828EA5E-F56A-49BC-8C56-447F344701FD}" type="presParOf" srcId="{3F9F5BCF-9D14-4C50-B907-3B35CAEC0F32}" destId="{241766FB-3A75-40C3-8C76-86AA92AE3FFC}" srcOrd="1" destOrd="0" presId="urn:microsoft.com/office/officeart/2008/layout/LinedList"/>
    <dgm:cxn modelId="{ED8D7C15-362A-408A-B334-743F355207FD}" type="presParOf" srcId="{241766FB-3A75-40C3-8C76-86AA92AE3FFC}" destId="{B800BFE4-1622-4E5B-9832-D9369C90765B}" srcOrd="0" destOrd="0" presId="urn:microsoft.com/office/officeart/2008/layout/LinedList"/>
    <dgm:cxn modelId="{7957F9CF-223E-42B9-B800-8A1CF1D52622}" type="presParOf" srcId="{241766FB-3A75-40C3-8C76-86AA92AE3FFC}" destId="{281C19EA-8252-45A5-9C79-9BD7988A2928}" srcOrd="1" destOrd="0" presId="urn:microsoft.com/office/officeart/2008/layout/LinedList"/>
    <dgm:cxn modelId="{54BAA7F8-ACCB-4538-A19A-D8612992B0F9}" type="presParOf" srcId="{281C19EA-8252-45A5-9C79-9BD7988A2928}" destId="{D0F5FD6E-F327-47F1-A1C2-B3B766E74348}" srcOrd="0" destOrd="0" presId="urn:microsoft.com/office/officeart/2008/layout/LinedList"/>
    <dgm:cxn modelId="{9A58C13F-4280-4793-B334-07A1E45C89D2}" type="presParOf" srcId="{281C19EA-8252-45A5-9C79-9BD7988A2928}" destId="{2ED70EC9-9040-47AB-B664-B0181824069D}" srcOrd="1" destOrd="0" presId="urn:microsoft.com/office/officeart/2008/layout/LinedList"/>
    <dgm:cxn modelId="{0BF32CA5-A528-4BDD-ADB1-C63667D97137}" type="presParOf" srcId="{2ED70EC9-9040-47AB-B664-B0181824069D}" destId="{9FCB5541-367E-4D1D-861C-569ED2271C1A}" srcOrd="0" destOrd="0" presId="urn:microsoft.com/office/officeart/2008/layout/LinedList"/>
    <dgm:cxn modelId="{617F632A-5B96-4817-8EB5-2DBF498F383C}" type="presParOf" srcId="{2ED70EC9-9040-47AB-B664-B0181824069D}" destId="{85F1CD0F-6030-458B-947F-CD4E9B68B4BD}" srcOrd="1" destOrd="0" presId="urn:microsoft.com/office/officeart/2008/layout/LinedList"/>
    <dgm:cxn modelId="{2F1540C5-BD92-4142-8E07-913C415D2F0A}" type="presParOf" srcId="{2ED70EC9-9040-47AB-B664-B0181824069D}" destId="{7218C649-009F-4AEA-8753-0BB60AED7588}" srcOrd="2" destOrd="0" presId="urn:microsoft.com/office/officeart/2008/layout/LinedList"/>
    <dgm:cxn modelId="{EE4681DA-F43A-4F9C-8BED-706A07C65019}" type="presParOf" srcId="{281C19EA-8252-45A5-9C79-9BD7988A2928}" destId="{501B2694-B07C-441C-A7C8-BFF6BF4FA6D3}" srcOrd="2" destOrd="0" presId="urn:microsoft.com/office/officeart/2008/layout/LinedList"/>
    <dgm:cxn modelId="{98D23D7B-3E02-40C4-955C-D66DDDA704EC}" type="presParOf" srcId="{281C19EA-8252-45A5-9C79-9BD7988A2928}" destId="{34BA6918-E369-4C79-AC49-B23ADEA553F4}" srcOrd="3" destOrd="0" presId="urn:microsoft.com/office/officeart/2008/layout/LinedList"/>
    <dgm:cxn modelId="{1A3B721C-B283-4E7F-A64C-4354F9022FA7}" type="presParOf" srcId="{281C19EA-8252-45A5-9C79-9BD7988A2928}" destId="{7A9EA524-0690-4617-AAB6-FAF8E6985BEA}" srcOrd="4" destOrd="0" presId="urn:microsoft.com/office/officeart/2008/layout/LinedList"/>
    <dgm:cxn modelId="{6855AC1E-0C1D-4F6C-8822-DA82163CF2AD}" type="presParOf" srcId="{7A9EA524-0690-4617-AAB6-FAF8E6985BEA}" destId="{065A9804-3FDE-4186-800A-C90FE1675B1C}" srcOrd="0" destOrd="0" presId="urn:microsoft.com/office/officeart/2008/layout/LinedList"/>
    <dgm:cxn modelId="{BD8E80D9-F538-4816-9217-C60124C0A17A}" type="presParOf" srcId="{7A9EA524-0690-4617-AAB6-FAF8E6985BEA}" destId="{E985089E-96F7-4D97-9394-751E15D3645C}" srcOrd="1" destOrd="0" presId="urn:microsoft.com/office/officeart/2008/layout/LinedList"/>
    <dgm:cxn modelId="{144AD640-9850-4F6B-8544-CC6A9ADF90D8}" type="presParOf" srcId="{7A9EA524-0690-4617-AAB6-FAF8E6985BEA}" destId="{8D2EA329-2802-4087-9EF3-52DFC3AA5F9E}" srcOrd="2" destOrd="0" presId="urn:microsoft.com/office/officeart/2008/layout/LinedList"/>
    <dgm:cxn modelId="{46465CBD-59F7-49F1-B84C-C80919B7AC7F}" type="presParOf" srcId="{281C19EA-8252-45A5-9C79-9BD7988A2928}" destId="{32E4D3E8-8ED6-460D-A578-11ABE763ED7A}" srcOrd="5" destOrd="0" presId="urn:microsoft.com/office/officeart/2008/layout/LinedList"/>
    <dgm:cxn modelId="{02DDDF66-A52A-491E-8F21-95ABDE1A29E9}" type="presParOf" srcId="{281C19EA-8252-45A5-9C79-9BD7988A2928}" destId="{B672C174-0DBC-474F-A87A-951441849DDD}" srcOrd="6" destOrd="0" presId="urn:microsoft.com/office/officeart/2008/layout/LinedList"/>
    <dgm:cxn modelId="{11342619-4A6E-402E-9D32-34D3F47DE99B}" type="presParOf" srcId="{281C19EA-8252-45A5-9C79-9BD7988A2928}" destId="{DAB82AF2-BB6C-4259-AA8C-21FFBAE4B524}" srcOrd="7" destOrd="0" presId="urn:microsoft.com/office/officeart/2008/layout/LinedList"/>
    <dgm:cxn modelId="{8F7B4BF4-A27E-44EC-B9D2-F0392F512413}" type="presParOf" srcId="{DAB82AF2-BB6C-4259-AA8C-21FFBAE4B524}" destId="{A723EBDD-776E-4A40-99B6-BE96D7F39287}" srcOrd="0" destOrd="0" presId="urn:microsoft.com/office/officeart/2008/layout/LinedList"/>
    <dgm:cxn modelId="{AD345C4D-1D99-40BC-A926-7C23F9DFCA08}" type="presParOf" srcId="{DAB82AF2-BB6C-4259-AA8C-21FFBAE4B524}" destId="{BB8A47AF-ABC9-4EA9-8E3F-10CECFC67B97}" srcOrd="1" destOrd="0" presId="urn:microsoft.com/office/officeart/2008/layout/LinedList"/>
    <dgm:cxn modelId="{A185C2D5-0D05-4CB7-A68D-9D73FC55F37E}" type="presParOf" srcId="{DAB82AF2-BB6C-4259-AA8C-21FFBAE4B524}" destId="{92843483-1797-47F7-88A3-9263775BF2D1}" srcOrd="2" destOrd="0" presId="urn:microsoft.com/office/officeart/2008/layout/LinedList"/>
    <dgm:cxn modelId="{C3A835F6-8566-4E58-A486-1567535B977F}" type="presParOf" srcId="{281C19EA-8252-45A5-9C79-9BD7988A2928}" destId="{375A9BDD-5A0E-42FC-B9D8-1CDA3B434BEE}" srcOrd="8" destOrd="0" presId="urn:microsoft.com/office/officeart/2008/layout/LinedList"/>
    <dgm:cxn modelId="{3F67BE78-98B8-464E-A692-45276D6B3168}" type="presParOf" srcId="{281C19EA-8252-45A5-9C79-9BD7988A2928}" destId="{C6E7C4E7-FA29-4755-BA60-D1C7F1C0D726}" srcOrd="9" destOrd="0" presId="urn:microsoft.com/office/officeart/2008/layout/LinedList"/>
  </dgm:cxnLst>
  <dgm:bg/>
  <dgm:whole>
    <a:ln>
      <a:solidFill>
        <a:schemeClr val="tx1"/>
      </a:solidFill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9607CE3-2EE6-4A62-9509-1FCEC27B58C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1C6AFD4-DE91-4CA1-9A30-48E1A75C855E}">
      <dgm:prSet phldrT="[Text]" custT="1"/>
      <dgm:spPr/>
      <dgm:t>
        <a:bodyPr/>
        <a:lstStyle/>
        <a:p>
          <a:endParaRPr lang="en-US" sz="1100" dirty="0">
            <a:solidFill>
              <a:schemeClr val="tx1"/>
            </a:solidFill>
          </a:endParaRPr>
        </a:p>
      </dgm:t>
    </dgm:pt>
    <dgm:pt modelId="{A699A851-39DF-44E1-935E-E1C97E2F423E}" type="parTrans" cxnId="{4B98EA2D-8C41-440A-B859-B00439912954}">
      <dgm:prSet/>
      <dgm:spPr/>
      <dgm:t>
        <a:bodyPr/>
        <a:lstStyle/>
        <a:p>
          <a:endParaRPr lang="en-US"/>
        </a:p>
      </dgm:t>
    </dgm:pt>
    <dgm:pt modelId="{A2073B96-E926-44D6-86D7-F24BE4FA50DA}" type="sibTrans" cxnId="{4B98EA2D-8C41-440A-B859-B00439912954}">
      <dgm:prSet/>
      <dgm:spPr/>
      <dgm:t>
        <a:bodyPr/>
        <a:lstStyle/>
        <a:p>
          <a:endParaRPr lang="en-US"/>
        </a:p>
      </dgm:t>
    </dgm:pt>
    <dgm:pt modelId="{3042B7B4-8F43-40AE-BE1E-DC06329C7D59}">
      <dgm:prSet phldrT="[Text]" phldr="0"/>
      <dgm:spPr/>
      <dgm:t>
        <a:bodyPr/>
        <a:lstStyle/>
        <a:p>
          <a:r>
            <a:rPr lang="en-US" dirty="0">
              <a:solidFill>
                <a:schemeClr val="bg2">
                  <a:lumMod val="90000"/>
                </a:schemeClr>
              </a:solidFill>
            </a:rPr>
            <a:t>Revisit pricing strategy for low-performing products.</a:t>
          </a:r>
        </a:p>
      </dgm:t>
    </dgm:pt>
    <dgm:pt modelId="{0BCF4012-D42C-4A16-BE82-ECBB79858FCF}" type="parTrans" cxnId="{08A2B5B2-3944-443C-8C73-80616385FE26}">
      <dgm:prSet/>
      <dgm:spPr/>
      <dgm:t>
        <a:bodyPr/>
        <a:lstStyle/>
        <a:p>
          <a:endParaRPr lang="en-US"/>
        </a:p>
      </dgm:t>
    </dgm:pt>
    <dgm:pt modelId="{B537D97F-7BBF-4391-8A49-228582ED6457}" type="sibTrans" cxnId="{08A2B5B2-3944-443C-8C73-80616385FE26}">
      <dgm:prSet/>
      <dgm:spPr/>
      <dgm:t>
        <a:bodyPr/>
        <a:lstStyle/>
        <a:p>
          <a:endParaRPr lang="en-US"/>
        </a:p>
      </dgm:t>
    </dgm:pt>
    <dgm:pt modelId="{00DD85D3-B63B-4EE3-BD6D-3289E8106515}">
      <dgm:prSet phldrT="[Text]" phldr="0"/>
      <dgm:spPr/>
      <dgm:t>
        <a:bodyPr/>
        <a:lstStyle/>
        <a:p>
          <a:r>
            <a:rPr lang="en-US" dirty="0">
              <a:solidFill>
                <a:schemeClr val="bg2">
                  <a:lumMod val="90000"/>
                </a:schemeClr>
              </a:solidFill>
            </a:rPr>
            <a:t>Strengthen marketing in underperforming months.</a:t>
          </a:r>
        </a:p>
      </dgm:t>
    </dgm:pt>
    <dgm:pt modelId="{3F8F29DF-DBF5-44A3-9EB7-50A72B1A47DF}" type="parTrans" cxnId="{18621046-A181-45BE-8CFF-BF55BC88F730}">
      <dgm:prSet/>
      <dgm:spPr/>
      <dgm:t>
        <a:bodyPr/>
        <a:lstStyle/>
        <a:p>
          <a:endParaRPr lang="en-US"/>
        </a:p>
      </dgm:t>
    </dgm:pt>
    <dgm:pt modelId="{E3DAD436-5AA9-419B-8A9B-8973A349AC54}" type="sibTrans" cxnId="{18621046-A181-45BE-8CFF-BF55BC88F730}">
      <dgm:prSet/>
      <dgm:spPr/>
      <dgm:t>
        <a:bodyPr/>
        <a:lstStyle/>
        <a:p>
          <a:endParaRPr lang="en-US"/>
        </a:p>
      </dgm:t>
    </dgm:pt>
    <dgm:pt modelId="{841D7A9E-4A52-4268-8C53-BDABD272989A}">
      <dgm:prSet phldrT="[Text]" phldr="0"/>
      <dgm:spPr/>
      <dgm:t>
        <a:bodyPr/>
        <a:lstStyle/>
        <a:p>
          <a:r>
            <a:rPr lang="en-US" dirty="0">
              <a:solidFill>
                <a:schemeClr val="bg2">
                  <a:lumMod val="90000"/>
                </a:schemeClr>
              </a:solidFill>
            </a:rPr>
            <a:t>Introduce predictive forecasting for proactive planning.</a:t>
          </a:r>
        </a:p>
      </dgm:t>
    </dgm:pt>
    <dgm:pt modelId="{FA74B3A1-F336-4EDC-8FC8-96FECA6C1417}" type="parTrans" cxnId="{66897392-A923-426B-A68B-EF220ABD6F74}">
      <dgm:prSet/>
      <dgm:spPr/>
      <dgm:t>
        <a:bodyPr/>
        <a:lstStyle/>
        <a:p>
          <a:endParaRPr lang="en-US"/>
        </a:p>
      </dgm:t>
    </dgm:pt>
    <dgm:pt modelId="{158E25B6-1C15-4620-AC1A-F29AC3D4C075}" type="sibTrans" cxnId="{66897392-A923-426B-A68B-EF220ABD6F74}">
      <dgm:prSet/>
      <dgm:spPr/>
      <dgm:t>
        <a:bodyPr/>
        <a:lstStyle/>
        <a:p>
          <a:endParaRPr lang="en-US"/>
        </a:p>
      </dgm:t>
    </dgm:pt>
    <dgm:pt modelId="{3F9F5BCF-9D14-4C50-B907-3B35CAEC0F32}" type="pres">
      <dgm:prSet presAssocID="{49607CE3-2EE6-4A62-9509-1FCEC27B58C9}" presName="vert0" presStyleCnt="0">
        <dgm:presLayoutVars>
          <dgm:dir/>
          <dgm:animOne val="branch"/>
          <dgm:animLvl val="lvl"/>
        </dgm:presLayoutVars>
      </dgm:prSet>
      <dgm:spPr/>
    </dgm:pt>
    <dgm:pt modelId="{F7B1EE83-CC94-4EC1-A09D-B5801118A825}" type="pres">
      <dgm:prSet presAssocID="{71C6AFD4-DE91-4CA1-9A30-48E1A75C855E}" presName="thickLine" presStyleLbl="alignNode1" presStyleIdx="0" presStyleCnt="1"/>
      <dgm:spPr/>
    </dgm:pt>
    <dgm:pt modelId="{241766FB-3A75-40C3-8C76-86AA92AE3FFC}" type="pres">
      <dgm:prSet presAssocID="{71C6AFD4-DE91-4CA1-9A30-48E1A75C855E}" presName="horz1" presStyleCnt="0"/>
      <dgm:spPr/>
    </dgm:pt>
    <dgm:pt modelId="{B800BFE4-1622-4E5B-9832-D9369C90765B}" type="pres">
      <dgm:prSet presAssocID="{71C6AFD4-DE91-4CA1-9A30-48E1A75C855E}" presName="tx1" presStyleLbl="revTx" presStyleIdx="0" presStyleCnt="4"/>
      <dgm:spPr/>
    </dgm:pt>
    <dgm:pt modelId="{281C19EA-8252-45A5-9C79-9BD7988A2928}" type="pres">
      <dgm:prSet presAssocID="{71C6AFD4-DE91-4CA1-9A30-48E1A75C855E}" presName="vert1" presStyleCnt="0"/>
      <dgm:spPr/>
    </dgm:pt>
    <dgm:pt modelId="{2BF051D0-A782-4A4F-BD89-22D2D7C49C52}" type="pres">
      <dgm:prSet presAssocID="{3042B7B4-8F43-40AE-BE1E-DC06329C7D59}" presName="vertSpace2a" presStyleCnt="0"/>
      <dgm:spPr/>
    </dgm:pt>
    <dgm:pt modelId="{E62C9DCF-6999-4ECB-AE94-B019EAC577DC}" type="pres">
      <dgm:prSet presAssocID="{3042B7B4-8F43-40AE-BE1E-DC06329C7D59}" presName="horz2" presStyleCnt="0"/>
      <dgm:spPr/>
    </dgm:pt>
    <dgm:pt modelId="{28FD5D72-7B83-4AFD-A7FD-2FA180649467}" type="pres">
      <dgm:prSet presAssocID="{3042B7B4-8F43-40AE-BE1E-DC06329C7D59}" presName="horzSpace2" presStyleCnt="0"/>
      <dgm:spPr/>
    </dgm:pt>
    <dgm:pt modelId="{063A09CB-B83A-4C9A-87AB-4E2C6D718E73}" type="pres">
      <dgm:prSet presAssocID="{3042B7B4-8F43-40AE-BE1E-DC06329C7D59}" presName="tx2" presStyleLbl="revTx" presStyleIdx="1" presStyleCnt="4" custScaleY="82621" custLinFactNeighborY="21742"/>
      <dgm:spPr/>
    </dgm:pt>
    <dgm:pt modelId="{D2CFAA8D-1480-42A1-A036-01A2E8F6DA78}" type="pres">
      <dgm:prSet presAssocID="{3042B7B4-8F43-40AE-BE1E-DC06329C7D59}" presName="vert2" presStyleCnt="0"/>
      <dgm:spPr/>
    </dgm:pt>
    <dgm:pt modelId="{671944F3-7F27-4E9E-9491-423216CAEA42}" type="pres">
      <dgm:prSet presAssocID="{3042B7B4-8F43-40AE-BE1E-DC06329C7D59}" presName="thinLine2b" presStyleLbl="callout" presStyleIdx="0" presStyleCnt="3" custLinFactY="100000" custLinFactNeighborX="0" custLinFactNeighborY="188516"/>
      <dgm:spPr/>
    </dgm:pt>
    <dgm:pt modelId="{A8AB3D68-BE49-4D28-8FC9-CC790F483F53}" type="pres">
      <dgm:prSet presAssocID="{3042B7B4-8F43-40AE-BE1E-DC06329C7D59}" presName="vertSpace2b" presStyleCnt="0"/>
      <dgm:spPr/>
    </dgm:pt>
    <dgm:pt modelId="{7A9EA524-0690-4617-AAB6-FAF8E6985BEA}" type="pres">
      <dgm:prSet presAssocID="{00DD85D3-B63B-4EE3-BD6D-3289E8106515}" presName="horz2" presStyleCnt="0"/>
      <dgm:spPr/>
    </dgm:pt>
    <dgm:pt modelId="{065A9804-3FDE-4186-800A-C90FE1675B1C}" type="pres">
      <dgm:prSet presAssocID="{00DD85D3-B63B-4EE3-BD6D-3289E8106515}" presName="horzSpace2" presStyleCnt="0"/>
      <dgm:spPr/>
    </dgm:pt>
    <dgm:pt modelId="{E985089E-96F7-4D97-9394-751E15D3645C}" type="pres">
      <dgm:prSet presAssocID="{00DD85D3-B63B-4EE3-BD6D-3289E8106515}" presName="tx2" presStyleLbl="revTx" presStyleIdx="2" presStyleCnt="4" custLinFactNeighborY="27371"/>
      <dgm:spPr/>
    </dgm:pt>
    <dgm:pt modelId="{8D2EA329-2802-4087-9EF3-52DFC3AA5F9E}" type="pres">
      <dgm:prSet presAssocID="{00DD85D3-B63B-4EE3-BD6D-3289E8106515}" presName="vert2" presStyleCnt="0"/>
      <dgm:spPr/>
    </dgm:pt>
    <dgm:pt modelId="{32E4D3E8-8ED6-460D-A578-11ABE763ED7A}" type="pres">
      <dgm:prSet presAssocID="{00DD85D3-B63B-4EE3-BD6D-3289E8106515}" presName="thinLine2b" presStyleLbl="callout" presStyleIdx="1" presStyleCnt="3"/>
      <dgm:spPr/>
    </dgm:pt>
    <dgm:pt modelId="{B672C174-0DBC-474F-A87A-951441849DDD}" type="pres">
      <dgm:prSet presAssocID="{00DD85D3-B63B-4EE3-BD6D-3289E8106515}" presName="vertSpace2b" presStyleCnt="0"/>
      <dgm:spPr/>
    </dgm:pt>
    <dgm:pt modelId="{DAB82AF2-BB6C-4259-AA8C-21FFBAE4B524}" type="pres">
      <dgm:prSet presAssocID="{841D7A9E-4A52-4268-8C53-BDABD272989A}" presName="horz2" presStyleCnt="0"/>
      <dgm:spPr/>
    </dgm:pt>
    <dgm:pt modelId="{A723EBDD-776E-4A40-99B6-BE96D7F39287}" type="pres">
      <dgm:prSet presAssocID="{841D7A9E-4A52-4268-8C53-BDABD272989A}" presName="horzSpace2" presStyleCnt="0"/>
      <dgm:spPr/>
    </dgm:pt>
    <dgm:pt modelId="{BB8A47AF-ABC9-4EA9-8E3F-10CECFC67B97}" type="pres">
      <dgm:prSet presAssocID="{841D7A9E-4A52-4268-8C53-BDABD272989A}" presName="tx2" presStyleLbl="revTx" presStyleIdx="3" presStyleCnt="4" custLinFactNeighborY="5338"/>
      <dgm:spPr/>
    </dgm:pt>
    <dgm:pt modelId="{92843483-1797-47F7-88A3-9263775BF2D1}" type="pres">
      <dgm:prSet presAssocID="{841D7A9E-4A52-4268-8C53-BDABD272989A}" presName="vert2" presStyleCnt="0"/>
      <dgm:spPr/>
    </dgm:pt>
    <dgm:pt modelId="{375A9BDD-5A0E-42FC-B9D8-1CDA3B434BEE}" type="pres">
      <dgm:prSet presAssocID="{841D7A9E-4A52-4268-8C53-BDABD272989A}" presName="thinLine2b" presStyleLbl="callout" presStyleIdx="2" presStyleCnt="3"/>
      <dgm:spPr/>
    </dgm:pt>
    <dgm:pt modelId="{C6E7C4E7-FA29-4755-BA60-D1C7F1C0D726}" type="pres">
      <dgm:prSet presAssocID="{841D7A9E-4A52-4268-8C53-BDABD272989A}" presName="vertSpace2b" presStyleCnt="0"/>
      <dgm:spPr/>
    </dgm:pt>
  </dgm:ptLst>
  <dgm:cxnLst>
    <dgm:cxn modelId="{4B98EA2D-8C41-440A-B859-B00439912954}" srcId="{49607CE3-2EE6-4A62-9509-1FCEC27B58C9}" destId="{71C6AFD4-DE91-4CA1-9A30-48E1A75C855E}" srcOrd="0" destOrd="0" parTransId="{A699A851-39DF-44E1-935E-E1C97E2F423E}" sibTransId="{A2073B96-E926-44D6-86D7-F24BE4FA50DA}"/>
    <dgm:cxn modelId="{384A9965-9495-4F99-9468-22A64C83394A}" type="presOf" srcId="{841D7A9E-4A52-4268-8C53-BDABD272989A}" destId="{BB8A47AF-ABC9-4EA9-8E3F-10CECFC67B97}" srcOrd="0" destOrd="0" presId="urn:microsoft.com/office/officeart/2008/layout/LinedList"/>
    <dgm:cxn modelId="{18621046-A181-45BE-8CFF-BF55BC88F730}" srcId="{71C6AFD4-DE91-4CA1-9A30-48E1A75C855E}" destId="{00DD85D3-B63B-4EE3-BD6D-3289E8106515}" srcOrd="1" destOrd="0" parTransId="{3F8F29DF-DBF5-44A3-9EB7-50A72B1A47DF}" sibTransId="{E3DAD436-5AA9-419B-8A9B-8973A349AC54}"/>
    <dgm:cxn modelId="{F2F1CD4F-E889-46F1-970E-DB50D48232BB}" type="presOf" srcId="{00DD85D3-B63B-4EE3-BD6D-3289E8106515}" destId="{E985089E-96F7-4D97-9394-751E15D3645C}" srcOrd="0" destOrd="0" presId="urn:microsoft.com/office/officeart/2008/layout/LinedList"/>
    <dgm:cxn modelId="{66897392-A923-426B-A68B-EF220ABD6F74}" srcId="{71C6AFD4-DE91-4CA1-9A30-48E1A75C855E}" destId="{841D7A9E-4A52-4268-8C53-BDABD272989A}" srcOrd="2" destOrd="0" parTransId="{FA74B3A1-F336-4EDC-8FC8-96FECA6C1417}" sibTransId="{158E25B6-1C15-4620-AC1A-F29AC3D4C075}"/>
    <dgm:cxn modelId="{4FF58292-8829-49BA-8B26-6D4FE529D65D}" type="presOf" srcId="{3042B7B4-8F43-40AE-BE1E-DC06329C7D59}" destId="{063A09CB-B83A-4C9A-87AB-4E2C6D718E73}" srcOrd="0" destOrd="0" presId="urn:microsoft.com/office/officeart/2008/layout/LinedList"/>
    <dgm:cxn modelId="{08A2B5B2-3944-443C-8C73-80616385FE26}" srcId="{71C6AFD4-DE91-4CA1-9A30-48E1A75C855E}" destId="{3042B7B4-8F43-40AE-BE1E-DC06329C7D59}" srcOrd="0" destOrd="0" parTransId="{0BCF4012-D42C-4A16-BE82-ECBB79858FCF}" sibTransId="{B537D97F-7BBF-4391-8A49-228582ED6457}"/>
    <dgm:cxn modelId="{8056D0B2-7F2D-4AF4-B86D-12AE1B7C38D7}" type="presOf" srcId="{71C6AFD4-DE91-4CA1-9A30-48E1A75C855E}" destId="{B800BFE4-1622-4E5B-9832-D9369C90765B}" srcOrd="0" destOrd="0" presId="urn:microsoft.com/office/officeart/2008/layout/LinedList"/>
    <dgm:cxn modelId="{E46BA0D7-CAC0-4957-B7B4-98C56C04AB40}" type="presOf" srcId="{49607CE3-2EE6-4A62-9509-1FCEC27B58C9}" destId="{3F9F5BCF-9D14-4C50-B907-3B35CAEC0F32}" srcOrd="0" destOrd="0" presId="urn:microsoft.com/office/officeart/2008/layout/LinedList"/>
    <dgm:cxn modelId="{A8D20140-5EDD-4EC1-B873-864FC0660A56}" type="presParOf" srcId="{3F9F5BCF-9D14-4C50-B907-3B35CAEC0F32}" destId="{F7B1EE83-CC94-4EC1-A09D-B5801118A825}" srcOrd="0" destOrd="0" presId="urn:microsoft.com/office/officeart/2008/layout/LinedList"/>
    <dgm:cxn modelId="{7AE110F1-85D3-4AE1-9904-D8239A7A5BA5}" type="presParOf" srcId="{3F9F5BCF-9D14-4C50-B907-3B35CAEC0F32}" destId="{241766FB-3A75-40C3-8C76-86AA92AE3FFC}" srcOrd="1" destOrd="0" presId="urn:microsoft.com/office/officeart/2008/layout/LinedList"/>
    <dgm:cxn modelId="{F01DDC61-3699-454C-9145-80B934CB7009}" type="presParOf" srcId="{241766FB-3A75-40C3-8C76-86AA92AE3FFC}" destId="{B800BFE4-1622-4E5B-9832-D9369C90765B}" srcOrd="0" destOrd="0" presId="urn:microsoft.com/office/officeart/2008/layout/LinedList"/>
    <dgm:cxn modelId="{537F4019-E201-4B92-924C-6B71D4766A0F}" type="presParOf" srcId="{241766FB-3A75-40C3-8C76-86AA92AE3FFC}" destId="{281C19EA-8252-45A5-9C79-9BD7988A2928}" srcOrd="1" destOrd="0" presId="urn:microsoft.com/office/officeart/2008/layout/LinedList"/>
    <dgm:cxn modelId="{DF6C2EC5-93A7-499C-9669-7AABEB093C9C}" type="presParOf" srcId="{281C19EA-8252-45A5-9C79-9BD7988A2928}" destId="{2BF051D0-A782-4A4F-BD89-22D2D7C49C52}" srcOrd="0" destOrd="0" presId="urn:microsoft.com/office/officeart/2008/layout/LinedList"/>
    <dgm:cxn modelId="{B90B7413-FA11-45E1-880D-B5F947579D1D}" type="presParOf" srcId="{281C19EA-8252-45A5-9C79-9BD7988A2928}" destId="{E62C9DCF-6999-4ECB-AE94-B019EAC577DC}" srcOrd="1" destOrd="0" presId="urn:microsoft.com/office/officeart/2008/layout/LinedList"/>
    <dgm:cxn modelId="{64991629-2B0A-4AF1-B52B-01154B520CD5}" type="presParOf" srcId="{E62C9DCF-6999-4ECB-AE94-B019EAC577DC}" destId="{28FD5D72-7B83-4AFD-A7FD-2FA180649467}" srcOrd="0" destOrd="0" presId="urn:microsoft.com/office/officeart/2008/layout/LinedList"/>
    <dgm:cxn modelId="{9A619C1A-8E75-41FA-ABE9-A76C1137949D}" type="presParOf" srcId="{E62C9DCF-6999-4ECB-AE94-B019EAC577DC}" destId="{063A09CB-B83A-4C9A-87AB-4E2C6D718E73}" srcOrd="1" destOrd="0" presId="urn:microsoft.com/office/officeart/2008/layout/LinedList"/>
    <dgm:cxn modelId="{39594FA3-DA6D-4C2D-B284-52261374C473}" type="presParOf" srcId="{E62C9DCF-6999-4ECB-AE94-B019EAC577DC}" destId="{D2CFAA8D-1480-42A1-A036-01A2E8F6DA78}" srcOrd="2" destOrd="0" presId="urn:microsoft.com/office/officeart/2008/layout/LinedList"/>
    <dgm:cxn modelId="{FC8238CD-A6A0-458B-8F09-59285317A41A}" type="presParOf" srcId="{281C19EA-8252-45A5-9C79-9BD7988A2928}" destId="{671944F3-7F27-4E9E-9491-423216CAEA42}" srcOrd="2" destOrd="0" presId="urn:microsoft.com/office/officeart/2008/layout/LinedList"/>
    <dgm:cxn modelId="{5FF5196D-8F76-4F01-B32C-4CF7150E15D2}" type="presParOf" srcId="{281C19EA-8252-45A5-9C79-9BD7988A2928}" destId="{A8AB3D68-BE49-4D28-8FC9-CC790F483F53}" srcOrd="3" destOrd="0" presId="urn:microsoft.com/office/officeart/2008/layout/LinedList"/>
    <dgm:cxn modelId="{971DE477-F253-4F37-BC31-0A7278953CD5}" type="presParOf" srcId="{281C19EA-8252-45A5-9C79-9BD7988A2928}" destId="{7A9EA524-0690-4617-AAB6-FAF8E6985BEA}" srcOrd="4" destOrd="0" presId="urn:microsoft.com/office/officeart/2008/layout/LinedList"/>
    <dgm:cxn modelId="{35E5F7E8-3C2A-4C4A-B801-8DB14382C6C0}" type="presParOf" srcId="{7A9EA524-0690-4617-AAB6-FAF8E6985BEA}" destId="{065A9804-3FDE-4186-800A-C90FE1675B1C}" srcOrd="0" destOrd="0" presId="urn:microsoft.com/office/officeart/2008/layout/LinedList"/>
    <dgm:cxn modelId="{439B40F3-D24F-4021-9CD0-8F00F0296568}" type="presParOf" srcId="{7A9EA524-0690-4617-AAB6-FAF8E6985BEA}" destId="{E985089E-96F7-4D97-9394-751E15D3645C}" srcOrd="1" destOrd="0" presId="urn:microsoft.com/office/officeart/2008/layout/LinedList"/>
    <dgm:cxn modelId="{29481E03-88E7-46BB-AC92-D41A5F3E7AB0}" type="presParOf" srcId="{7A9EA524-0690-4617-AAB6-FAF8E6985BEA}" destId="{8D2EA329-2802-4087-9EF3-52DFC3AA5F9E}" srcOrd="2" destOrd="0" presId="urn:microsoft.com/office/officeart/2008/layout/LinedList"/>
    <dgm:cxn modelId="{BD05C0E7-912A-47A5-937D-0664B8EDC157}" type="presParOf" srcId="{281C19EA-8252-45A5-9C79-9BD7988A2928}" destId="{32E4D3E8-8ED6-460D-A578-11ABE763ED7A}" srcOrd="5" destOrd="0" presId="urn:microsoft.com/office/officeart/2008/layout/LinedList"/>
    <dgm:cxn modelId="{A152D7E5-633F-4940-AE3D-7DBD81DEFBC7}" type="presParOf" srcId="{281C19EA-8252-45A5-9C79-9BD7988A2928}" destId="{B672C174-0DBC-474F-A87A-951441849DDD}" srcOrd="6" destOrd="0" presId="urn:microsoft.com/office/officeart/2008/layout/LinedList"/>
    <dgm:cxn modelId="{CCCA5C1C-E208-4821-BA02-A595CFC38A73}" type="presParOf" srcId="{281C19EA-8252-45A5-9C79-9BD7988A2928}" destId="{DAB82AF2-BB6C-4259-AA8C-21FFBAE4B524}" srcOrd="7" destOrd="0" presId="urn:microsoft.com/office/officeart/2008/layout/LinedList"/>
    <dgm:cxn modelId="{E6B54CC1-978B-4C53-B33F-308D2BC5C99E}" type="presParOf" srcId="{DAB82AF2-BB6C-4259-AA8C-21FFBAE4B524}" destId="{A723EBDD-776E-4A40-99B6-BE96D7F39287}" srcOrd="0" destOrd="0" presId="urn:microsoft.com/office/officeart/2008/layout/LinedList"/>
    <dgm:cxn modelId="{BFF86B7D-42B8-4E1B-9F25-713B79A04046}" type="presParOf" srcId="{DAB82AF2-BB6C-4259-AA8C-21FFBAE4B524}" destId="{BB8A47AF-ABC9-4EA9-8E3F-10CECFC67B97}" srcOrd="1" destOrd="0" presId="urn:microsoft.com/office/officeart/2008/layout/LinedList"/>
    <dgm:cxn modelId="{488DF3B2-FB34-46EF-9495-A49BDFE8DA95}" type="presParOf" srcId="{DAB82AF2-BB6C-4259-AA8C-21FFBAE4B524}" destId="{92843483-1797-47F7-88A3-9263775BF2D1}" srcOrd="2" destOrd="0" presId="urn:microsoft.com/office/officeart/2008/layout/LinedList"/>
    <dgm:cxn modelId="{A19687E0-9038-49A8-B99E-B7874E6B51FA}" type="presParOf" srcId="{281C19EA-8252-45A5-9C79-9BD7988A2928}" destId="{375A9BDD-5A0E-42FC-B9D8-1CDA3B434BEE}" srcOrd="8" destOrd="0" presId="urn:microsoft.com/office/officeart/2008/layout/LinedList"/>
    <dgm:cxn modelId="{625733A7-470F-40BF-A95E-5138E79257BE}" type="presParOf" srcId="{281C19EA-8252-45A5-9C79-9BD7988A2928}" destId="{C6E7C4E7-FA29-4755-BA60-D1C7F1C0D726}" srcOrd="9" destOrd="0" presId="urn:microsoft.com/office/officeart/2008/layout/Line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FA4B19-9B7C-4DE8-A2D5-27FED1A63BEC}">
      <dsp:nvSpPr>
        <dsp:cNvPr id="0" name=""/>
        <dsp:cNvSpPr/>
      </dsp:nvSpPr>
      <dsp:spPr>
        <a:xfrm>
          <a:off x="-5328452" y="-816013"/>
          <a:ext cx="6344893" cy="6344893"/>
        </a:xfrm>
        <a:prstGeom prst="blockArc">
          <a:avLst>
            <a:gd name="adj1" fmla="val 18900000"/>
            <a:gd name="adj2" fmla="val 2700000"/>
            <a:gd name="adj3" fmla="val 340"/>
          </a:avLst>
        </a:prstGeom>
        <a:solidFill>
          <a:schemeClr val="lt1">
            <a:hueOff val="0"/>
            <a:satOff val="0"/>
            <a:lumOff val="0"/>
          </a:schemeClr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D9528E-14F9-49AD-9D1A-946884D286E3}">
      <dsp:nvSpPr>
        <dsp:cNvPr id="0" name=""/>
        <dsp:cNvSpPr/>
      </dsp:nvSpPr>
      <dsp:spPr>
        <a:xfrm>
          <a:off x="532156" y="362325"/>
          <a:ext cx="4346548" cy="72502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5491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/>
            <a:t>KEY INSIGHTS</a:t>
          </a:r>
          <a:endParaRPr lang="en-US" sz="1900" kern="1200" dirty="0"/>
        </a:p>
      </dsp:txBody>
      <dsp:txXfrm>
        <a:off x="532156" y="362325"/>
        <a:ext cx="4346548" cy="725027"/>
      </dsp:txXfrm>
    </dsp:sp>
    <dsp:sp modelId="{FD0569F2-B5D6-4533-B899-74E712EC1062}">
      <dsp:nvSpPr>
        <dsp:cNvPr id="0" name=""/>
        <dsp:cNvSpPr/>
      </dsp:nvSpPr>
      <dsp:spPr>
        <a:xfrm>
          <a:off x="79014" y="271696"/>
          <a:ext cx="906284" cy="906284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57150" extrusionH="12700" prstMaterial="flat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FA0E50D-332B-442F-84E6-B33F7555D056}">
      <dsp:nvSpPr>
        <dsp:cNvPr id="0" name=""/>
        <dsp:cNvSpPr/>
      </dsp:nvSpPr>
      <dsp:spPr>
        <a:xfrm>
          <a:off x="947831" y="1450054"/>
          <a:ext cx="3930873" cy="72502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5491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Notable peaks in Jan, Jul, and Dec.</a:t>
          </a:r>
          <a:endParaRPr lang="en-US" sz="1900" kern="1200" dirty="0"/>
        </a:p>
      </dsp:txBody>
      <dsp:txXfrm>
        <a:off x="947831" y="1450054"/>
        <a:ext cx="3930873" cy="725027"/>
      </dsp:txXfrm>
    </dsp:sp>
    <dsp:sp modelId="{51D6DED7-7F08-4558-B306-23794C4230CA}">
      <dsp:nvSpPr>
        <dsp:cNvPr id="0" name=""/>
        <dsp:cNvSpPr/>
      </dsp:nvSpPr>
      <dsp:spPr>
        <a:xfrm>
          <a:off x="494689" y="1359426"/>
          <a:ext cx="906284" cy="906284"/>
        </a:xfrm>
        <a:prstGeom prst="ellipse">
          <a:avLst/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57150" extrusionH="12700" prstMaterial="flat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6A41148-E2A2-4D32-9144-4F90A51B5D68}">
      <dsp:nvSpPr>
        <dsp:cNvPr id="0" name=""/>
        <dsp:cNvSpPr/>
      </dsp:nvSpPr>
      <dsp:spPr>
        <a:xfrm>
          <a:off x="947831" y="2537784"/>
          <a:ext cx="3930873" cy="72502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5491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Mid-year dip may indicate lower demand or marketing gaps.</a:t>
          </a:r>
        </a:p>
      </dsp:txBody>
      <dsp:txXfrm>
        <a:off x="947831" y="2537784"/>
        <a:ext cx="3930873" cy="725027"/>
      </dsp:txXfrm>
    </dsp:sp>
    <dsp:sp modelId="{0C3FCB42-9C3E-4967-8A56-DB4114C6E9BB}">
      <dsp:nvSpPr>
        <dsp:cNvPr id="0" name=""/>
        <dsp:cNvSpPr/>
      </dsp:nvSpPr>
      <dsp:spPr>
        <a:xfrm>
          <a:off x="494689" y="2447156"/>
          <a:ext cx="906284" cy="906284"/>
        </a:xfrm>
        <a:prstGeom prst="ellipse">
          <a:avLst/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57150" extrusionH="12700" prstMaterial="flat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C33FB62-AC1C-4B2F-B623-261184A9D04B}">
      <dsp:nvSpPr>
        <dsp:cNvPr id="0" name=""/>
        <dsp:cNvSpPr/>
      </dsp:nvSpPr>
      <dsp:spPr>
        <a:xfrm>
          <a:off x="532156" y="3625514"/>
          <a:ext cx="4346548" cy="72502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5491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Suggest focus on mid-year campaigns to stabilize growth.</a:t>
          </a:r>
        </a:p>
      </dsp:txBody>
      <dsp:txXfrm>
        <a:off x="532156" y="3625514"/>
        <a:ext cx="4346548" cy="725027"/>
      </dsp:txXfrm>
    </dsp:sp>
    <dsp:sp modelId="{5BE349CE-AABB-44C3-87D5-EA5408842AA4}">
      <dsp:nvSpPr>
        <dsp:cNvPr id="0" name=""/>
        <dsp:cNvSpPr/>
      </dsp:nvSpPr>
      <dsp:spPr>
        <a:xfrm>
          <a:off x="79014" y="3534885"/>
          <a:ext cx="906284" cy="906284"/>
        </a:xfrm>
        <a:prstGeom prst="ellipse">
          <a:avLst/>
        </a:prstGeom>
        <a:blipFill rotWithShape="0">
          <a:blip xmlns:r="http://schemas.openxmlformats.org/officeDocument/2006/relationships" r:embed="rId4"/>
          <a:stretch>
            <a:fillRect/>
          </a:stretch>
        </a:blip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57150" extrusionH="12700" prstMaterial="flat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B1EE83-CC94-4EC1-A09D-B5801118A825}">
      <dsp:nvSpPr>
        <dsp:cNvPr id="0" name=""/>
        <dsp:cNvSpPr/>
      </dsp:nvSpPr>
      <dsp:spPr>
        <a:xfrm>
          <a:off x="0" y="0"/>
          <a:ext cx="703243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00BFE4-1622-4E5B-9832-D9369C90765B}">
      <dsp:nvSpPr>
        <dsp:cNvPr id="0" name=""/>
        <dsp:cNvSpPr/>
      </dsp:nvSpPr>
      <dsp:spPr>
        <a:xfrm>
          <a:off x="3745755" y="0"/>
          <a:ext cx="1406486" cy="5677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chemeClr val="bg2">
                  <a:lumMod val="90000"/>
                </a:schemeClr>
              </a:solidFill>
            </a:rPr>
            <a:t>IMPACT</a:t>
          </a:r>
        </a:p>
      </dsp:txBody>
      <dsp:txXfrm>
        <a:off x="3745755" y="0"/>
        <a:ext cx="1406486" cy="5677786"/>
      </dsp:txXfrm>
    </dsp:sp>
    <dsp:sp modelId="{85F1CD0F-6030-458B-947F-CD4E9B68B4BD}">
      <dsp:nvSpPr>
        <dsp:cNvPr id="0" name=""/>
        <dsp:cNvSpPr/>
      </dsp:nvSpPr>
      <dsp:spPr>
        <a:xfrm>
          <a:off x="1511973" y="474485"/>
          <a:ext cx="5520460" cy="1774308"/>
        </a:xfrm>
        <a:prstGeom prst="rect">
          <a:avLst/>
        </a:prstGeom>
        <a:noFill/>
        <a:ln>
          <a:noFill/>
        </a:ln>
        <a:effectLst>
          <a:outerShdw blurRad="50800" dist="12700" dir="5400000" algn="ctr" rotWithShape="0">
            <a:srgbClr val="000000">
              <a:alpha val="43137"/>
            </a:srgbClr>
          </a:outerShdw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>
              <a:solidFill>
                <a:schemeClr val="bg2">
                  <a:lumMod val="90000"/>
                </a:schemeClr>
              </a:solidFill>
            </a:rPr>
            <a:t>60% reduction in report preparation time.</a:t>
          </a:r>
        </a:p>
      </dsp:txBody>
      <dsp:txXfrm>
        <a:off x="1511973" y="474485"/>
        <a:ext cx="5520460" cy="1774308"/>
      </dsp:txXfrm>
    </dsp:sp>
    <dsp:sp modelId="{501B2694-B07C-441C-A7C8-BFF6BF4FA6D3}">
      <dsp:nvSpPr>
        <dsp:cNvPr id="0" name=""/>
        <dsp:cNvSpPr/>
      </dsp:nvSpPr>
      <dsp:spPr>
        <a:xfrm>
          <a:off x="1406486" y="1863023"/>
          <a:ext cx="562594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85089E-96F7-4D97-9394-751E15D3645C}">
      <dsp:nvSpPr>
        <dsp:cNvPr id="0" name=""/>
        <dsp:cNvSpPr/>
      </dsp:nvSpPr>
      <dsp:spPr>
        <a:xfrm>
          <a:off x="1511973" y="2345138"/>
          <a:ext cx="5520460" cy="17743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>
              <a:solidFill>
                <a:schemeClr val="bg2">
                  <a:lumMod val="90000"/>
                </a:schemeClr>
              </a:solidFill>
            </a:rPr>
            <a:t>Real time decision making through  visuals.</a:t>
          </a:r>
        </a:p>
      </dsp:txBody>
      <dsp:txXfrm>
        <a:off x="1511973" y="2345138"/>
        <a:ext cx="5520460" cy="1774308"/>
      </dsp:txXfrm>
    </dsp:sp>
    <dsp:sp modelId="{32E4D3E8-8ED6-460D-A578-11ABE763ED7A}">
      <dsp:nvSpPr>
        <dsp:cNvPr id="0" name=""/>
        <dsp:cNvSpPr/>
      </dsp:nvSpPr>
      <dsp:spPr>
        <a:xfrm>
          <a:off x="1406486" y="3726047"/>
          <a:ext cx="562594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8A47AF-ABC9-4EA9-8E3F-10CECFC67B97}">
      <dsp:nvSpPr>
        <dsp:cNvPr id="0" name=""/>
        <dsp:cNvSpPr/>
      </dsp:nvSpPr>
      <dsp:spPr>
        <a:xfrm>
          <a:off x="1511973" y="3903477"/>
          <a:ext cx="5520460" cy="17743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>
              <a:solidFill>
                <a:schemeClr val="bg2">
                  <a:lumMod val="90000"/>
                </a:schemeClr>
              </a:solidFill>
            </a:rPr>
            <a:t>Unified data view across departments.</a:t>
          </a:r>
        </a:p>
      </dsp:txBody>
      <dsp:txXfrm>
        <a:off x="1511973" y="3903477"/>
        <a:ext cx="5520460" cy="1774308"/>
      </dsp:txXfrm>
    </dsp:sp>
    <dsp:sp modelId="{375A9BDD-5A0E-42FC-B9D8-1CDA3B434BEE}">
      <dsp:nvSpPr>
        <dsp:cNvPr id="0" name=""/>
        <dsp:cNvSpPr/>
      </dsp:nvSpPr>
      <dsp:spPr>
        <a:xfrm>
          <a:off x="1406486" y="5589070"/>
          <a:ext cx="562594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B1EE83-CC94-4EC1-A09D-B5801118A825}">
      <dsp:nvSpPr>
        <dsp:cNvPr id="0" name=""/>
        <dsp:cNvSpPr/>
      </dsp:nvSpPr>
      <dsp:spPr>
        <a:xfrm>
          <a:off x="0" y="0"/>
          <a:ext cx="717343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00BFE4-1622-4E5B-9832-D9369C90765B}">
      <dsp:nvSpPr>
        <dsp:cNvPr id="0" name=""/>
        <dsp:cNvSpPr/>
      </dsp:nvSpPr>
      <dsp:spPr>
        <a:xfrm>
          <a:off x="0" y="0"/>
          <a:ext cx="1434686" cy="5677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>
            <a:solidFill>
              <a:schemeClr val="tx1"/>
            </a:solidFill>
          </a:endParaRPr>
        </a:p>
      </dsp:txBody>
      <dsp:txXfrm>
        <a:off x="0" y="0"/>
        <a:ext cx="1434686" cy="5677786"/>
      </dsp:txXfrm>
    </dsp:sp>
    <dsp:sp modelId="{063A09CB-B83A-4C9A-87AB-4E2C6D718E73}">
      <dsp:nvSpPr>
        <dsp:cNvPr id="0" name=""/>
        <dsp:cNvSpPr/>
      </dsp:nvSpPr>
      <dsp:spPr>
        <a:xfrm>
          <a:off x="1542288" y="501175"/>
          <a:ext cx="5631144" cy="15484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>
              <a:solidFill>
                <a:schemeClr val="bg2">
                  <a:lumMod val="90000"/>
                </a:schemeClr>
              </a:solidFill>
            </a:rPr>
            <a:t>Revisit pricing strategy for low-performing products.</a:t>
          </a:r>
        </a:p>
      </dsp:txBody>
      <dsp:txXfrm>
        <a:off x="1542288" y="501175"/>
        <a:ext cx="5631144" cy="1548410"/>
      </dsp:txXfrm>
    </dsp:sp>
    <dsp:sp modelId="{671944F3-7F27-4E9E-9491-423216CAEA42}">
      <dsp:nvSpPr>
        <dsp:cNvPr id="0" name=""/>
        <dsp:cNvSpPr/>
      </dsp:nvSpPr>
      <dsp:spPr>
        <a:xfrm>
          <a:off x="1434686" y="1854766"/>
          <a:ext cx="573874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85089E-96F7-4D97-9394-751E15D3645C}">
      <dsp:nvSpPr>
        <dsp:cNvPr id="0" name=""/>
        <dsp:cNvSpPr/>
      </dsp:nvSpPr>
      <dsp:spPr>
        <a:xfrm>
          <a:off x="1542288" y="2248785"/>
          <a:ext cx="5631144" cy="18741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>
              <a:solidFill>
                <a:schemeClr val="bg2">
                  <a:lumMod val="90000"/>
                </a:schemeClr>
              </a:solidFill>
            </a:rPr>
            <a:t>Strengthen marketing in underperforming months.</a:t>
          </a:r>
        </a:p>
      </dsp:txBody>
      <dsp:txXfrm>
        <a:off x="1542288" y="2248785"/>
        <a:ext cx="5631144" cy="1874112"/>
      </dsp:txXfrm>
    </dsp:sp>
    <dsp:sp modelId="{32E4D3E8-8ED6-460D-A578-11ABE763ED7A}">
      <dsp:nvSpPr>
        <dsp:cNvPr id="0" name=""/>
        <dsp:cNvSpPr/>
      </dsp:nvSpPr>
      <dsp:spPr>
        <a:xfrm>
          <a:off x="1434686" y="3609935"/>
          <a:ext cx="573874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8A47AF-ABC9-4EA9-8E3F-10CECFC67B97}">
      <dsp:nvSpPr>
        <dsp:cNvPr id="0" name=""/>
        <dsp:cNvSpPr/>
      </dsp:nvSpPr>
      <dsp:spPr>
        <a:xfrm>
          <a:off x="1542288" y="3803673"/>
          <a:ext cx="5631144" cy="18741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>
              <a:solidFill>
                <a:schemeClr val="bg2">
                  <a:lumMod val="90000"/>
                </a:schemeClr>
              </a:solidFill>
            </a:rPr>
            <a:t>Introduce predictive forecasting for proactive planning.</a:t>
          </a:r>
        </a:p>
      </dsp:txBody>
      <dsp:txXfrm>
        <a:off x="1542288" y="3803673"/>
        <a:ext cx="5631144" cy="1874112"/>
      </dsp:txXfrm>
    </dsp:sp>
    <dsp:sp modelId="{375A9BDD-5A0E-42FC-B9D8-1CDA3B434BEE}">
      <dsp:nvSpPr>
        <dsp:cNvPr id="0" name=""/>
        <dsp:cNvSpPr/>
      </dsp:nvSpPr>
      <dsp:spPr>
        <a:xfrm>
          <a:off x="1434686" y="5577753"/>
          <a:ext cx="573874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pn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jpg>
</file>

<file path=ppt/media/image19.jp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2047E-E05C-0011-4620-18364AD1E7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5FBC71-4ACD-12D0-DB46-62F35CFFD2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F6FD2-E4D6-1455-EA0D-A1CD8F916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186-295F-4DBE-93C6-5C7886B5D70F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B6D334-8E99-08B1-5454-2BB9483FD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B4094-3C79-D432-C82E-DF153ED8B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69DEC-C913-49D8-8237-B56E47455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618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D74E2-87AE-B9D2-CC1E-D4338F702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EB4FB5-B395-07A0-8A85-97D8ECBB1B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69E3E-252C-2B84-3F41-7C933F7A0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186-295F-4DBE-93C6-5C7886B5D70F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FE387D-AB44-5663-A0A3-06768B1CD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0E103-64DD-3E99-A5CE-0E9BE0C8D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69DEC-C913-49D8-8237-B56E47455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008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8B8CDF-8928-C1D9-5D91-ACFB218132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B576B8-FF67-B2A6-87AE-425051A099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1D838-2834-B6DB-59C4-DCE96CC18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186-295F-4DBE-93C6-5C7886B5D70F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27F5B-B7A3-DCFA-FB03-AB89A127A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2AF90-1AAB-C649-DCEB-84E6D6C94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69DEC-C913-49D8-8237-B56E47455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012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E8949-7A58-A0EE-3442-2793FB51B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CA4D0-1616-BE3C-6274-B6F6E5863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11951-DBA3-6F18-379E-5050E1866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186-295F-4DBE-93C6-5C7886B5D70F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DF4467-1AA6-0AAB-A5A9-07DD2CBAF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CDB05D-1E89-E9BB-618D-9F5BAA326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69DEC-C913-49D8-8237-B56E47455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529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FEB6D-D2F8-FD9A-68C0-0CA7C37E4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00EFE-230E-B4D3-ED2C-7DA42A9B0F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0752B6-F841-052F-E281-D1558480C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186-295F-4DBE-93C6-5C7886B5D70F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7235F-BEC5-5089-06C9-4E5EB3CB0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1BA58-C57D-4888-98FE-5288D65CA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69DEC-C913-49D8-8237-B56E47455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047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37D01-0B38-ABFA-8AC1-6EDD56732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BC575-929B-0D1C-DDC1-D986E2554D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3A98E1-9AAF-5038-D047-FE94AE92C2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E31DE9-0A53-DBC6-2392-44EC92064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186-295F-4DBE-93C6-5C7886B5D70F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50A37A-CEED-1886-9353-75615AB93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8753D1-E110-C70D-AAEF-979F9E6DD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69DEC-C913-49D8-8237-B56E47455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90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87CD8-87AD-9D7F-0534-1166E511F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1C3D16-9B7D-8703-2D29-EBB080CAB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051BDE-B5C8-BDC7-1117-44CC88561D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DB6BDE-DBF6-A325-3802-9A0BBE296E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41A85C-E2FE-520A-617F-70C9B8FE34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B6FD58-78EA-56E5-0C77-B8C26803C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186-295F-4DBE-93C6-5C7886B5D70F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9DD6B4-20C9-4137-7A15-851B747AF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024353-F21B-B80B-DA4D-55ABAD2D5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69DEC-C913-49D8-8237-B56E47455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695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A24EC-0CE9-678C-5994-792CD2228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AB09B7-508B-8F71-12A7-E1902817A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186-295F-4DBE-93C6-5C7886B5D70F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022D8E-4209-89B6-DE00-17B633BB1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A70C94-00F1-FE88-F51D-8D323AD05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69DEC-C913-49D8-8237-B56E47455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111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047097-1FF9-87EE-6038-55F1EF2A1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186-295F-4DBE-93C6-5C7886B5D70F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2D17D2-0A87-0F25-80E8-E293D8099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478C44-01DC-3606-80C8-2DE5FB3C1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69DEC-C913-49D8-8237-B56E47455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502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20FE0-CF4B-3217-2CED-C8148C02D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B80A6-39FF-E7E8-0091-EDA5228E74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CFBC9E-23D4-C1E3-30CD-6C56A32936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925674-13D7-F02B-20C9-993EFDEB1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186-295F-4DBE-93C6-5C7886B5D70F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20CEF9-F40A-47D1-4588-307F2E666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B4068A-31D3-5500-E095-CF817F78A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69DEC-C913-49D8-8237-B56E47455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04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9A75C-9EF0-CB7F-2C03-E8DA42B5C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731F3F-83F2-61F5-8E9F-EB4D47F885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A1F972-2537-377A-3BA3-8AA5AA09A8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5C7692-39BF-3B92-C5A0-07D6E7BA8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186-295F-4DBE-93C6-5C7886B5D70F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669AEF-3758-9470-BCE1-FDF46BCE8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47FA1E-AB73-6B00-59BB-F14F1F90B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69DEC-C913-49D8-8237-B56E47455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683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954247-03B4-8EE0-93F5-D66E83E95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AB4C6A-9BB4-741E-3DA7-5F86E6C3D1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118320-125C-D38B-C555-92C948F78F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1AF186-295F-4DBE-93C6-5C7886B5D70F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049B8-5FB7-339A-F822-943D1DAA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18AF6C-9CAF-8FDB-6F6C-6921A459DB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E69DEC-C913-49D8-8237-B56E47455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337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2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7A2A-3CA2-4D47-6F78-D8AB55FCA0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5149" y="569471"/>
            <a:ext cx="9721702" cy="1067944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Finance Intelligence Dashboard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7B3E7E-8CA8-53A3-54A0-B86223B46B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1976" y="1850066"/>
            <a:ext cx="9268047" cy="637953"/>
          </a:xfrm>
        </p:spPr>
        <p:txBody>
          <a:bodyPr>
            <a:normAutofit/>
          </a:bodyPr>
          <a:lstStyle/>
          <a:p>
            <a:r>
              <a:rPr lang="en-US" sz="3200" b="1" i="1" u="sng" dirty="0">
                <a:solidFill>
                  <a:schemeClr val="bg1"/>
                </a:solidFill>
                <a:latin typeface="Baskerville Old Face" panose="02020602080505020303" pitchFamily="18" charset="0"/>
              </a:rPr>
              <a:t>Transforming Financial Data into Strategic Insights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686860-11A6-3657-41E5-61250CC8CE7D}"/>
              </a:ext>
            </a:extLst>
          </p:cNvPr>
          <p:cNvSpPr txBox="1"/>
          <p:nvPr/>
        </p:nvSpPr>
        <p:spPr>
          <a:xfrm>
            <a:off x="1373372" y="2610292"/>
            <a:ext cx="4123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askerville Old Face" panose="02020602080505020303" pitchFamily="18" charset="0"/>
              </a:rPr>
              <a:t>By Faizan Qureshi 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E4615F4-06B5-E8D2-9840-3A53C33E07FD}"/>
              </a:ext>
            </a:extLst>
          </p:cNvPr>
          <p:cNvSpPr/>
          <p:nvPr/>
        </p:nvSpPr>
        <p:spPr>
          <a:xfrm>
            <a:off x="1373372" y="3532666"/>
            <a:ext cx="9583479" cy="1496533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“This dashboard brings together key financial metrics Sales, Profit, and Performance across products, segments, and geographies to enable smarter, faster business decisions.”</a:t>
            </a:r>
          </a:p>
        </p:txBody>
      </p:sp>
    </p:spTree>
    <p:extLst>
      <p:ext uri="{BB962C8B-B14F-4D97-AF65-F5344CB8AC3E}">
        <p14:creationId xmlns:p14="http://schemas.microsoft.com/office/powerpoint/2010/main" val="1348340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F27E4A5-D8E4-71E2-BD3D-F1718162ECA0}"/>
              </a:ext>
            </a:extLst>
          </p:cNvPr>
          <p:cNvSpPr txBox="1"/>
          <p:nvPr/>
        </p:nvSpPr>
        <p:spPr>
          <a:xfrm>
            <a:off x="265814" y="265814"/>
            <a:ext cx="1177024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Objective of the Dashboard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0E3886-9D73-3ACD-C52B-214812DBF7A0}"/>
              </a:ext>
            </a:extLst>
          </p:cNvPr>
          <p:cNvSpPr txBox="1"/>
          <p:nvPr/>
        </p:nvSpPr>
        <p:spPr>
          <a:xfrm>
            <a:off x="265814" y="4970721"/>
            <a:ext cx="26776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To centralize financial data into one interactive visualization.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11ED9D-0529-322C-F033-FBF39E3CC70A}"/>
              </a:ext>
            </a:extLst>
          </p:cNvPr>
          <p:cNvSpPr txBox="1"/>
          <p:nvPr/>
        </p:nvSpPr>
        <p:spPr>
          <a:xfrm>
            <a:off x="3342167" y="4970721"/>
            <a:ext cx="26776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To identify profit-driving products and customer segments.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44BB7E-37E4-BB9F-021F-36EDF192F82D}"/>
              </a:ext>
            </a:extLst>
          </p:cNvPr>
          <p:cNvSpPr txBox="1"/>
          <p:nvPr/>
        </p:nvSpPr>
        <p:spPr>
          <a:xfrm>
            <a:off x="6333460" y="4970721"/>
            <a:ext cx="26776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To analyze performance trends over time and geography.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CE5431-A8B5-7600-3B4F-8A0DDFA890E8}"/>
              </a:ext>
            </a:extLst>
          </p:cNvPr>
          <p:cNvSpPr txBox="1"/>
          <p:nvPr/>
        </p:nvSpPr>
        <p:spPr>
          <a:xfrm>
            <a:off x="9324753" y="5015760"/>
            <a:ext cx="27113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To enable decision-makers to act quickly using real-time insights.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0774733-EB5E-1C88-C542-8DC473C34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6" t="36899" r="1378" b="38294"/>
          <a:stretch>
            <a:fillRect/>
          </a:stretch>
        </p:blipFill>
        <p:spPr>
          <a:xfrm>
            <a:off x="293890" y="1842240"/>
            <a:ext cx="11742165" cy="3023266"/>
          </a:xfrm>
          <a:prstGeom prst="rect">
            <a:avLst/>
          </a:prstGeom>
        </p:spPr>
      </p:pic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3454E09B-8E33-8D97-8B43-7F7E0535D432}"/>
              </a:ext>
            </a:extLst>
          </p:cNvPr>
          <p:cNvSpPr/>
          <p:nvPr/>
        </p:nvSpPr>
        <p:spPr>
          <a:xfrm>
            <a:off x="2861929" y="2561334"/>
            <a:ext cx="806303" cy="1287651"/>
          </a:xfrm>
          <a:prstGeom prst="chevron">
            <a:avLst/>
          </a:prstGeom>
          <a:solidFill>
            <a:schemeClr val="accent1">
              <a:lumMod val="40000"/>
              <a:lumOff val="60000"/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45017D42-928E-0F54-28B7-8CF70C6A69BA}"/>
              </a:ext>
            </a:extLst>
          </p:cNvPr>
          <p:cNvSpPr/>
          <p:nvPr/>
        </p:nvSpPr>
        <p:spPr>
          <a:xfrm>
            <a:off x="8804309" y="2629747"/>
            <a:ext cx="806303" cy="1287651"/>
          </a:xfrm>
          <a:prstGeom prst="chevron">
            <a:avLst/>
          </a:prstGeom>
          <a:solidFill>
            <a:schemeClr val="accent1">
              <a:lumMod val="40000"/>
              <a:lumOff val="60000"/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5D3045D2-0C24-96E1-EE90-83A2AE90A75B}"/>
              </a:ext>
            </a:extLst>
          </p:cNvPr>
          <p:cNvSpPr/>
          <p:nvPr/>
        </p:nvSpPr>
        <p:spPr>
          <a:xfrm>
            <a:off x="5833119" y="2561334"/>
            <a:ext cx="806303" cy="1287651"/>
          </a:xfrm>
          <a:prstGeom prst="chevron">
            <a:avLst/>
          </a:prstGeom>
          <a:solidFill>
            <a:schemeClr val="accent1">
              <a:lumMod val="40000"/>
              <a:lumOff val="60000"/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50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DD6ABCC-7DDA-5D0B-EE3E-3B247DA7D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854" y="72615"/>
            <a:ext cx="11758102" cy="86804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Questions This Dashboard Answers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DCF8A3-4936-1310-4528-BDBDB874D3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163" y="1020727"/>
            <a:ext cx="6104859" cy="5603358"/>
          </a:xfrm>
        </p:spPr>
        <p:txBody>
          <a:bodyPr>
            <a:normAutofit/>
          </a:bodyPr>
          <a:lstStyle/>
          <a:p>
            <a:pPr>
              <a:lnSpc>
                <a:spcPct val="300000"/>
              </a:lnSpc>
            </a:pPr>
            <a:r>
              <a:rPr lang="en-US" sz="1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Which product and segment combination impact overall sales?</a:t>
            </a:r>
          </a:p>
          <a:p>
            <a:pPr>
              <a:lnSpc>
                <a:spcPct val="300000"/>
              </a:lnSpc>
            </a:pPr>
            <a:r>
              <a:rPr lang="en-US" sz="1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Which products generate the highest sales and profits?</a:t>
            </a:r>
          </a:p>
          <a:p>
            <a:pPr>
              <a:lnSpc>
                <a:spcPct val="300000"/>
              </a:lnSpc>
            </a:pPr>
            <a:r>
              <a:rPr lang="en-US" sz="1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Which customer segments are most valuable?</a:t>
            </a:r>
          </a:p>
          <a:p>
            <a:pPr>
              <a:lnSpc>
                <a:spcPct val="300000"/>
              </a:lnSpc>
            </a:pPr>
            <a:r>
              <a:rPr lang="en-US" sz="1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How does profit change over time?</a:t>
            </a:r>
          </a:p>
          <a:p>
            <a:pPr>
              <a:lnSpc>
                <a:spcPct val="300000"/>
              </a:lnSpc>
            </a:pPr>
            <a:r>
              <a:rPr lang="en-US" sz="1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Which countries or regions perform best?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5D941B8-B76E-B2C1-7212-EFAA95195094}"/>
              </a:ext>
            </a:extLst>
          </p:cNvPr>
          <p:cNvSpPr txBox="1"/>
          <p:nvPr/>
        </p:nvSpPr>
        <p:spPr>
          <a:xfrm>
            <a:off x="1919091" y="2648140"/>
            <a:ext cx="3154596" cy="374489"/>
          </a:xfrm>
          <a:prstGeom prst="rect">
            <a:avLst/>
          </a:prstGeom>
          <a:solidFill>
            <a:srgbClr val="00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PASEO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0F91A0B-11B3-9298-1D19-7DB605CEC239}"/>
              </a:ext>
            </a:extLst>
          </p:cNvPr>
          <p:cNvSpPr txBox="1"/>
          <p:nvPr/>
        </p:nvSpPr>
        <p:spPr>
          <a:xfrm>
            <a:off x="1919091" y="3510004"/>
            <a:ext cx="3154596" cy="374489"/>
          </a:xfrm>
          <a:prstGeom prst="rect">
            <a:avLst/>
          </a:prstGeom>
          <a:solidFill>
            <a:srgbClr val="00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GOVERNMENT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003E0D4-389A-E00A-8123-BC464605F44B}"/>
              </a:ext>
            </a:extLst>
          </p:cNvPr>
          <p:cNvSpPr txBox="1"/>
          <p:nvPr/>
        </p:nvSpPr>
        <p:spPr>
          <a:xfrm>
            <a:off x="1767710" y="4372700"/>
            <a:ext cx="3457359" cy="369332"/>
          </a:xfrm>
          <a:prstGeom prst="rect">
            <a:avLst/>
          </a:prstGeom>
          <a:solidFill>
            <a:srgbClr val="00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FLUCTUATING UPWARD TREND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DFFCFEC-90DF-3AD1-5B82-F33B63FDED65}"/>
              </a:ext>
            </a:extLst>
          </p:cNvPr>
          <p:cNvSpPr txBox="1"/>
          <p:nvPr/>
        </p:nvSpPr>
        <p:spPr>
          <a:xfrm>
            <a:off x="1919091" y="5175638"/>
            <a:ext cx="3154597" cy="369332"/>
          </a:xfrm>
          <a:prstGeom prst="rect">
            <a:avLst/>
          </a:prstGeom>
          <a:solidFill>
            <a:srgbClr val="00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FRANCE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723B935-C64B-9F38-3121-BCBF4289FB52}"/>
              </a:ext>
            </a:extLst>
          </p:cNvPr>
          <p:cNvSpPr txBox="1"/>
          <p:nvPr/>
        </p:nvSpPr>
        <p:spPr>
          <a:xfrm>
            <a:off x="1940357" y="1827847"/>
            <a:ext cx="3175836" cy="369332"/>
          </a:xfrm>
          <a:prstGeom prst="rect">
            <a:avLst/>
          </a:prstGeom>
          <a:solidFill>
            <a:srgbClr val="00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PASEO - GOVERNMENT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A2A2939-9E33-1BE1-A91D-A1A2306ED7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6" t="2550" r="2954"/>
          <a:stretch>
            <a:fillRect/>
          </a:stretch>
        </p:blipFill>
        <p:spPr>
          <a:xfrm>
            <a:off x="9370055" y="991278"/>
            <a:ext cx="2572091" cy="1875940"/>
          </a:xfrm>
          <a:prstGeom prst="rect">
            <a:avLst/>
          </a:prstGeom>
          <a:effectLst>
            <a:glow rad="127000">
              <a:srgbClr val="002060"/>
            </a:glo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DA3CBFE-B97C-3C97-CD24-5F4D8B3D8C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4" t="3475"/>
          <a:stretch>
            <a:fillRect/>
          </a:stretch>
        </p:blipFill>
        <p:spPr>
          <a:xfrm>
            <a:off x="6159021" y="3205005"/>
            <a:ext cx="2579868" cy="1642737"/>
          </a:xfrm>
          <a:prstGeom prst="rect">
            <a:avLst/>
          </a:prstGeom>
          <a:effectLst>
            <a:glow rad="127000">
              <a:srgbClr val="002060"/>
            </a:glow>
          </a:effec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D4018E3-7480-AD37-0B05-9C9DD37106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4" b="4866"/>
          <a:stretch>
            <a:fillRect/>
          </a:stretch>
        </p:blipFill>
        <p:spPr>
          <a:xfrm>
            <a:off x="9362279" y="3205004"/>
            <a:ext cx="2609984" cy="1642737"/>
          </a:xfrm>
          <a:prstGeom prst="rect">
            <a:avLst/>
          </a:prstGeom>
          <a:effectLst>
            <a:glow rad="127000">
              <a:srgbClr val="002060"/>
            </a:glow>
          </a:effectLst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5E14544E-1924-489E-4ECC-4E46A494BB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4" t="2549" r="3217" b="2956"/>
          <a:stretch>
            <a:fillRect/>
          </a:stretch>
        </p:blipFill>
        <p:spPr>
          <a:xfrm>
            <a:off x="6159021" y="991279"/>
            <a:ext cx="2495881" cy="1875940"/>
          </a:xfrm>
          <a:prstGeom prst="rect">
            <a:avLst/>
          </a:prstGeom>
          <a:effectLst>
            <a:glow rad="127000">
              <a:srgbClr val="002060"/>
            </a:glow>
          </a:effectLst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89AB7A13-EB3A-F9FB-45B6-D3296A5EDE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9"/>
          <a:stretch>
            <a:fillRect/>
          </a:stretch>
        </p:blipFill>
        <p:spPr>
          <a:xfrm>
            <a:off x="6128905" y="5175638"/>
            <a:ext cx="5813241" cy="1399146"/>
          </a:xfrm>
          <a:prstGeom prst="rect">
            <a:avLst/>
          </a:prstGeom>
          <a:effectLst>
            <a:glow rad="127000">
              <a:srgbClr val="002060"/>
            </a:glow>
          </a:effectLst>
        </p:spPr>
      </p:pic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307C38D9-1750-1A0B-F1E2-BFE91C2E818A}"/>
              </a:ext>
            </a:extLst>
          </p:cNvPr>
          <p:cNvCxnSpPr>
            <a:cxnSpLocks/>
          </p:cNvCxnSpPr>
          <p:nvPr/>
        </p:nvCxnSpPr>
        <p:spPr>
          <a:xfrm flipV="1">
            <a:off x="5225069" y="1827847"/>
            <a:ext cx="1579768" cy="266767"/>
          </a:xfrm>
          <a:prstGeom prst="bentConnector3">
            <a:avLst>
              <a:gd name="adj1" fmla="val 15002"/>
            </a:avLst>
          </a:prstGeom>
          <a:ln w="22225">
            <a:solidFill>
              <a:srgbClr val="00B0F0">
                <a:alpha val="97000"/>
              </a:srgbClr>
            </a:solidFill>
            <a:prstDash val="lgDashDot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1B80968D-B204-61DA-056D-9A50EF697DA7}"/>
              </a:ext>
            </a:extLst>
          </p:cNvPr>
          <p:cNvCxnSpPr>
            <a:cxnSpLocks/>
          </p:cNvCxnSpPr>
          <p:nvPr/>
        </p:nvCxnSpPr>
        <p:spPr>
          <a:xfrm flipV="1">
            <a:off x="5073687" y="1446028"/>
            <a:ext cx="4677914" cy="1559933"/>
          </a:xfrm>
          <a:prstGeom prst="bentConnector3">
            <a:avLst>
              <a:gd name="adj1" fmla="val 83867"/>
            </a:avLst>
          </a:prstGeom>
          <a:ln w="22225">
            <a:solidFill>
              <a:srgbClr val="00B0F0">
                <a:alpha val="97000"/>
              </a:srgbClr>
            </a:solidFill>
            <a:prstDash val="lgDashDot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E7E4DFBC-DFBF-75BD-B2D9-48BC25EEAF68}"/>
              </a:ext>
            </a:extLst>
          </p:cNvPr>
          <p:cNvCxnSpPr>
            <a:cxnSpLocks/>
          </p:cNvCxnSpPr>
          <p:nvPr/>
        </p:nvCxnSpPr>
        <p:spPr>
          <a:xfrm>
            <a:off x="5116193" y="3510004"/>
            <a:ext cx="2002122" cy="312402"/>
          </a:xfrm>
          <a:prstGeom prst="bentConnector3">
            <a:avLst>
              <a:gd name="adj1" fmla="val 91423"/>
            </a:avLst>
          </a:prstGeom>
          <a:ln w="22225">
            <a:solidFill>
              <a:srgbClr val="00B0F0">
                <a:alpha val="97000"/>
              </a:srgbClr>
            </a:solidFill>
            <a:prstDash val="lgDashDot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CAFB9E83-CEF9-99FC-DE3C-A37F3E18FC7C}"/>
              </a:ext>
            </a:extLst>
          </p:cNvPr>
          <p:cNvCxnSpPr>
            <a:cxnSpLocks/>
            <a:endCxn id="33" idx="2"/>
          </p:cNvCxnSpPr>
          <p:nvPr/>
        </p:nvCxnSpPr>
        <p:spPr>
          <a:xfrm>
            <a:off x="5316279" y="4529465"/>
            <a:ext cx="5350992" cy="318276"/>
          </a:xfrm>
          <a:prstGeom prst="bentConnector4">
            <a:avLst>
              <a:gd name="adj1" fmla="val 37806"/>
              <a:gd name="adj2" fmla="val 151780"/>
            </a:avLst>
          </a:prstGeom>
          <a:ln w="22225">
            <a:solidFill>
              <a:srgbClr val="00B0F0">
                <a:alpha val="97000"/>
              </a:srgbClr>
            </a:solidFill>
            <a:prstDash val="lgDashDot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nector: Elbow 72">
            <a:extLst>
              <a:ext uri="{FF2B5EF4-FFF2-40B4-BE49-F238E27FC236}">
                <a16:creationId xmlns:a16="http://schemas.microsoft.com/office/drawing/2014/main" id="{66F4E1C4-95C4-393A-B2B2-B2D9D8E40E12}"/>
              </a:ext>
            </a:extLst>
          </p:cNvPr>
          <p:cNvCxnSpPr>
            <a:stCxn id="35" idx="3"/>
          </p:cNvCxnSpPr>
          <p:nvPr/>
        </p:nvCxnSpPr>
        <p:spPr>
          <a:xfrm>
            <a:off x="5073688" y="5360304"/>
            <a:ext cx="4410554" cy="506418"/>
          </a:xfrm>
          <a:prstGeom prst="bentConnector3">
            <a:avLst>
              <a:gd name="adj1" fmla="val 17697"/>
            </a:avLst>
          </a:prstGeom>
          <a:ln w="22225">
            <a:solidFill>
              <a:srgbClr val="00B0F0">
                <a:alpha val="97000"/>
              </a:srgbClr>
            </a:solidFill>
            <a:prstDash val="lgDashDot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7345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5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4C321-952B-24F2-5B24-61501002B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30"/>
            <a:ext cx="10453577" cy="755816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Power BI Dashboard Overview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3E0768-2B53-9D51-9CBA-BBD56A6081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35203" y="1694725"/>
            <a:ext cx="6121593" cy="3468550"/>
          </a:xfrm>
          <a:prstGeom prst="rect">
            <a:avLst/>
          </a:prstGeom>
          <a:noFill/>
          <a:ln w="28575">
            <a:noFill/>
          </a:ln>
          <a:effectLst>
            <a:glow rad="127000">
              <a:srgbClr val="0070C0"/>
            </a:glow>
          </a:effectLst>
        </p:spPr>
      </p:pic>
      <p:sp>
        <p:nvSpPr>
          <p:cNvPr id="7" name="Callout: Bent Line 6">
            <a:extLst>
              <a:ext uri="{FF2B5EF4-FFF2-40B4-BE49-F238E27FC236}">
                <a16:creationId xmlns:a16="http://schemas.microsoft.com/office/drawing/2014/main" id="{3DF5E718-C281-9610-70DF-6D99673FC8BA}"/>
              </a:ext>
            </a:extLst>
          </p:cNvPr>
          <p:cNvSpPr/>
          <p:nvPr/>
        </p:nvSpPr>
        <p:spPr>
          <a:xfrm>
            <a:off x="200246" y="1467293"/>
            <a:ext cx="2157265" cy="868253"/>
          </a:xfrm>
          <a:prstGeom prst="borderCallout2">
            <a:avLst>
              <a:gd name="adj1" fmla="val 13012"/>
              <a:gd name="adj2" fmla="val 104839"/>
              <a:gd name="adj3" fmla="val 14651"/>
              <a:gd name="adj4" fmla="val 124955"/>
              <a:gd name="adj5" fmla="val 76434"/>
              <a:gd name="adj6" fmla="val 137948"/>
            </a:avLst>
          </a:prstGeom>
          <a:solidFill>
            <a:srgbClr val="00FFFF"/>
          </a:solidFill>
          <a:ln w="25400" cap="flat" cmpd="sng">
            <a:solidFill>
              <a:schemeClr val="bg1"/>
            </a:solidFill>
            <a:prstDash val="solid"/>
            <a:head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High-level financial summary</a:t>
            </a:r>
          </a:p>
        </p:txBody>
      </p:sp>
      <p:sp>
        <p:nvSpPr>
          <p:cNvPr id="8" name="Callout: Bent Line 7">
            <a:extLst>
              <a:ext uri="{FF2B5EF4-FFF2-40B4-BE49-F238E27FC236}">
                <a16:creationId xmlns:a16="http://schemas.microsoft.com/office/drawing/2014/main" id="{D4B57893-5B09-663B-6E19-70C6DAA582CD}"/>
              </a:ext>
            </a:extLst>
          </p:cNvPr>
          <p:cNvSpPr/>
          <p:nvPr/>
        </p:nvSpPr>
        <p:spPr>
          <a:xfrm>
            <a:off x="4529469" y="1077132"/>
            <a:ext cx="3264196" cy="479372"/>
          </a:xfrm>
          <a:prstGeom prst="borderCallout2">
            <a:avLst>
              <a:gd name="adj1" fmla="val 18750"/>
              <a:gd name="adj2" fmla="val -8333"/>
              <a:gd name="adj3" fmla="val 20696"/>
              <a:gd name="adj4" fmla="val -22414"/>
              <a:gd name="adj5" fmla="val 146083"/>
              <a:gd name="adj6" fmla="val -40072"/>
            </a:avLst>
          </a:prstGeom>
          <a:solidFill>
            <a:srgbClr val="00FFFF"/>
          </a:solidFill>
          <a:ln w="25400">
            <a:solidFill>
              <a:schemeClr val="bg1"/>
            </a:solidFill>
            <a:head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Dashboard Title</a:t>
            </a:r>
          </a:p>
        </p:txBody>
      </p:sp>
      <p:sp>
        <p:nvSpPr>
          <p:cNvPr id="9" name="Callout: Line 8">
            <a:extLst>
              <a:ext uri="{FF2B5EF4-FFF2-40B4-BE49-F238E27FC236}">
                <a16:creationId xmlns:a16="http://schemas.microsoft.com/office/drawing/2014/main" id="{4586D4AA-98E2-3DD2-4B3C-52664F8C4C30}"/>
              </a:ext>
            </a:extLst>
          </p:cNvPr>
          <p:cNvSpPr/>
          <p:nvPr/>
        </p:nvSpPr>
        <p:spPr>
          <a:xfrm>
            <a:off x="200246" y="2934586"/>
            <a:ext cx="2157265" cy="1020726"/>
          </a:xfrm>
          <a:prstGeom prst="borderCallout1">
            <a:avLst>
              <a:gd name="adj1" fmla="val 18750"/>
              <a:gd name="adj2" fmla="val 106747"/>
              <a:gd name="adj3" fmla="val 79548"/>
              <a:gd name="adj4" fmla="val 136240"/>
            </a:avLst>
          </a:prstGeom>
          <a:solidFill>
            <a:srgbClr val="00FFFF"/>
          </a:solidFill>
          <a:ln w="25400">
            <a:solidFill>
              <a:schemeClr val="bg1"/>
            </a:solidFill>
            <a:prstDash val="solid"/>
            <a:head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Top-selling products</a:t>
            </a:r>
          </a:p>
        </p:txBody>
      </p:sp>
      <p:sp>
        <p:nvSpPr>
          <p:cNvPr id="10" name="Callout: Double Bent Line 9">
            <a:extLst>
              <a:ext uri="{FF2B5EF4-FFF2-40B4-BE49-F238E27FC236}">
                <a16:creationId xmlns:a16="http://schemas.microsoft.com/office/drawing/2014/main" id="{28FD54FB-5085-5B57-B353-249EA73DFE86}"/>
              </a:ext>
            </a:extLst>
          </p:cNvPr>
          <p:cNvSpPr/>
          <p:nvPr/>
        </p:nvSpPr>
        <p:spPr>
          <a:xfrm>
            <a:off x="373284" y="4455043"/>
            <a:ext cx="2157265" cy="1297172"/>
          </a:xfrm>
          <a:prstGeom prst="borderCallout3">
            <a:avLst>
              <a:gd name="adj1" fmla="val 17301"/>
              <a:gd name="adj2" fmla="val 104020"/>
              <a:gd name="adj3" fmla="val -26902"/>
              <a:gd name="adj4" fmla="val 105098"/>
              <a:gd name="adj5" fmla="val -41363"/>
              <a:gd name="adj6" fmla="val 199245"/>
              <a:gd name="adj7" fmla="val -45352"/>
              <a:gd name="adj8" fmla="val 217326"/>
            </a:avLst>
          </a:prstGeom>
          <a:solidFill>
            <a:srgbClr val="00FFFF"/>
          </a:solidFill>
          <a:ln w="25400">
            <a:solidFill>
              <a:schemeClr val="bg1"/>
            </a:solidFill>
            <a:head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Segment-wise distribution</a:t>
            </a:r>
          </a:p>
        </p:txBody>
      </p:sp>
      <p:sp>
        <p:nvSpPr>
          <p:cNvPr id="11" name="Callout: Line 10">
            <a:extLst>
              <a:ext uri="{FF2B5EF4-FFF2-40B4-BE49-F238E27FC236}">
                <a16:creationId xmlns:a16="http://schemas.microsoft.com/office/drawing/2014/main" id="{A334382C-2E76-06B4-F517-63D547AF5FB9}"/>
              </a:ext>
            </a:extLst>
          </p:cNvPr>
          <p:cNvSpPr/>
          <p:nvPr/>
        </p:nvSpPr>
        <p:spPr>
          <a:xfrm>
            <a:off x="4040372" y="5486400"/>
            <a:ext cx="3157870" cy="797442"/>
          </a:xfrm>
          <a:prstGeom prst="borderCallout1">
            <a:avLst>
              <a:gd name="adj1" fmla="val 18750"/>
              <a:gd name="adj2" fmla="val -8333"/>
              <a:gd name="adj3" fmla="val -62743"/>
              <a:gd name="adj4" fmla="val -25596"/>
            </a:avLst>
          </a:prstGeom>
          <a:solidFill>
            <a:srgbClr val="00FFFF"/>
          </a:solidFill>
          <a:ln w="25400">
            <a:solidFill>
              <a:schemeClr val="bg1"/>
            </a:solidFill>
            <a:head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Regional performance overview</a:t>
            </a:r>
          </a:p>
        </p:txBody>
      </p:sp>
      <p:sp>
        <p:nvSpPr>
          <p:cNvPr id="12" name="Callout: Bent Line 11">
            <a:extLst>
              <a:ext uri="{FF2B5EF4-FFF2-40B4-BE49-F238E27FC236}">
                <a16:creationId xmlns:a16="http://schemas.microsoft.com/office/drawing/2014/main" id="{5FDB8263-9499-022B-4E9B-EF7E2D7B4C6B}"/>
              </a:ext>
            </a:extLst>
          </p:cNvPr>
          <p:cNvSpPr/>
          <p:nvPr/>
        </p:nvSpPr>
        <p:spPr>
          <a:xfrm>
            <a:off x="9661449" y="2036135"/>
            <a:ext cx="2130057" cy="125995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2395"/>
              <a:gd name="adj6" fmla="val -38610"/>
            </a:avLst>
          </a:prstGeom>
          <a:solidFill>
            <a:srgbClr val="00FFFF"/>
          </a:solidFill>
          <a:ln w="25400">
            <a:solidFill>
              <a:schemeClr val="bg1"/>
            </a:solidFill>
            <a:head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Date filtering slider</a:t>
            </a:r>
          </a:p>
        </p:txBody>
      </p:sp>
      <p:sp>
        <p:nvSpPr>
          <p:cNvPr id="13" name="Callout: Bent Line 12">
            <a:extLst>
              <a:ext uri="{FF2B5EF4-FFF2-40B4-BE49-F238E27FC236}">
                <a16:creationId xmlns:a16="http://schemas.microsoft.com/office/drawing/2014/main" id="{72307FD0-6F2A-D9FA-509B-7007C16F6BAC}"/>
              </a:ext>
            </a:extLst>
          </p:cNvPr>
          <p:cNvSpPr/>
          <p:nvPr/>
        </p:nvSpPr>
        <p:spPr>
          <a:xfrm>
            <a:off x="9688659" y="3677093"/>
            <a:ext cx="2130057" cy="125995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2395"/>
              <a:gd name="adj6" fmla="val -38610"/>
            </a:avLst>
          </a:prstGeom>
          <a:solidFill>
            <a:srgbClr val="00FFFF"/>
          </a:solidFill>
          <a:ln w="25400">
            <a:solidFill>
              <a:schemeClr val="bg1"/>
            </a:solidFill>
            <a:head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Profit trend over time</a:t>
            </a:r>
          </a:p>
        </p:txBody>
      </p:sp>
      <p:sp>
        <p:nvSpPr>
          <p:cNvPr id="14" name="Callout: Bent Line 13">
            <a:extLst>
              <a:ext uri="{FF2B5EF4-FFF2-40B4-BE49-F238E27FC236}">
                <a16:creationId xmlns:a16="http://schemas.microsoft.com/office/drawing/2014/main" id="{7C6CC9BE-B7D0-89EE-F487-DF59E6D86947}"/>
              </a:ext>
            </a:extLst>
          </p:cNvPr>
          <p:cNvSpPr/>
          <p:nvPr/>
        </p:nvSpPr>
        <p:spPr>
          <a:xfrm>
            <a:off x="8399720" y="5410162"/>
            <a:ext cx="3391786" cy="1158949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7867"/>
              <a:gd name="adj6" fmla="val -39143"/>
            </a:avLst>
          </a:prstGeom>
          <a:solidFill>
            <a:srgbClr val="00FFFF"/>
          </a:solidFill>
          <a:ln w="25400">
            <a:solidFill>
              <a:schemeClr val="bg1"/>
            </a:solidFill>
            <a:head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Best performing product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 segment pair</a:t>
            </a:r>
          </a:p>
        </p:txBody>
      </p:sp>
    </p:spTree>
    <p:extLst>
      <p:ext uri="{BB962C8B-B14F-4D97-AF65-F5344CB8AC3E}">
        <p14:creationId xmlns:p14="http://schemas.microsoft.com/office/powerpoint/2010/main" val="3492119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3D4F5-9C4F-2782-AD73-F1793FC80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07806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Performance Snapshot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Compounding Growth Histogram">
                <a:extLst>
                  <a:ext uri="{FF2B5EF4-FFF2-40B4-BE49-F238E27FC236}">
                    <a16:creationId xmlns:a16="http://schemas.microsoft.com/office/drawing/2014/main" id="{66B7F3C7-F236-BC1A-A02A-F559565ADE9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29639548"/>
                  </p:ext>
                </p:extLst>
              </p:nvPr>
            </p:nvGraphicFramePr>
            <p:xfrm>
              <a:off x="254625" y="1939960"/>
              <a:ext cx="10752109" cy="556550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0752109" cy="5565506"/>
                    </a:xfrm>
                    <a:prstGeom prst="rect">
                      <a:avLst/>
                    </a:prstGeom>
                  </am3d:spPr>
                  <am3d:camera>
                    <am3d:pos x="0" y="0" z="62434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47826" d="1000000"/>
                    <am3d:preTrans dx="0" dy="-29793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476445" ay="15981" az="2547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19991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Compounding Growth Histogram">
                <a:extLst>
                  <a:ext uri="{FF2B5EF4-FFF2-40B4-BE49-F238E27FC236}">
                    <a16:creationId xmlns:a16="http://schemas.microsoft.com/office/drawing/2014/main" id="{66B7F3C7-F236-BC1A-A02A-F559565ADE9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4625" y="1939960"/>
                <a:ext cx="10752109" cy="5565506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Parallelogram 16">
            <a:extLst>
              <a:ext uri="{FF2B5EF4-FFF2-40B4-BE49-F238E27FC236}">
                <a16:creationId xmlns:a16="http://schemas.microsoft.com/office/drawing/2014/main" id="{B0AF5A9A-D1F4-FAD3-8684-85CFAF775D7C}"/>
              </a:ext>
            </a:extLst>
          </p:cNvPr>
          <p:cNvSpPr/>
          <p:nvPr/>
        </p:nvSpPr>
        <p:spPr>
          <a:xfrm flipH="1">
            <a:off x="10026501" y="1939960"/>
            <a:ext cx="980233" cy="601220"/>
          </a:xfrm>
          <a:prstGeom prst="parallelogram">
            <a:avLst>
              <a:gd name="adj" fmla="val 27133"/>
            </a:avLst>
          </a:prstGeom>
          <a:solidFill>
            <a:srgbClr val="000000">
              <a:alpha val="5000"/>
            </a:srgbClr>
          </a:solidFill>
          <a:ln w="12600">
            <a:noFill/>
          </a:ln>
          <a:scene3d>
            <a:camera prst="orthographicFront"/>
            <a:lightRig rig="threePt" dir="t"/>
          </a:scene3d>
          <a:sp3d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solidFill>
                  <a:schemeClr val="tx1"/>
                </a:solidFill>
              </a:rPr>
              <a:t>₹111M</a:t>
            </a:r>
          </a:p>
          <a:p>
            <a:pPr algn="ctr"/>
            <a:r>
              <a:rPr lang="en-US" sz="1050" b="1" dirty="0">
                <a:solidFill>
                  <a:schemeClr val="tx1"/>
                </a:solidFill>
              </a:rPr>
              <a:t>Gross Sales</a:t>
            </a:r>
          </a:p>
        </p:txBody>
      </p:sp>
      <p:sp>
        <p:nvSpPr>
          <p:cNvPr id="22" name="Parallelogram 21">
            <a:extLst>
              <a:ext uri="{FF2B5EF4-FFF2-40B4-BE49-F238E27FC236}">
                <a16:creationId xmlns:a16="http://schemas.microsoft.com/office/drawing/2014/main" id="{EC38C567-5279-0C30-E39B-E63C321E346B}"/>
              </a:ext>
            </a:extLst>
          </p:cNvPr>
          <p:cNvSpPr/>
          <p:nvPr/>
        </p:nvSpPr>
        <p:spPr>
          <a:xfrm flipH="1">
            <a:off x="8006314" y="3732028"/>
            <a:ext cx="786811" cy="574158"/>
          </a:xfrm>
          <a:prstGeom prst="parallelogram">
            <a:avLst>
              <a:gd name="adj" fmla="val 13516"/>
            </a:avLst>
          </a:prstGeom>
          <a:solidFill>
            <a:srgbClr val="000000">
              <a:alpha val="5000"/>
            </a:srgbClr>
          </a:solidFill>
          <a:ln w="12600">
            <a:noFill/>
          </a:ln>
          <a:scene3d>
            <a:camera prst="orthographicFront"/>
            <a:lightRig rig="threePt" dir="t"/>
          </a:scene3d>
          <a:sp3d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solidFill>
                  <a:schemeClr val="tx1"/>
                </a:solidFill>
              </a:rPr>
              <a:t>₹103M</a:t>
            </a:r>
          </a:p>
          <a:p>
            <a:pPr algn="ctr"/>
            <a:r>
              <a:rPr lang="en-US" sz="1050" b="1" dirty="0">
                <a:solidFill>
                  <a:schemeClr val="tx1"/>
                </a:solidFill>
              </a:rPr>
              <a:t>Sales</a:t>
            </a:r>
          </a:p>
        </p:txBody>
      </p:sp>
      <p:sp>
        <p:nvSpPr>
          <p:cNvPr id="23" name="Parallelogram 22">
            <a:extLst>
              <a:ext uri="{FF2B5EF4-FFF2-40B4-BE49-F238E27FC236}">
                <a16:creationId xmlns:a16="http://schemas.microsoft.com/office/drawing/2014/main" id="{CE827481-5864-062E-4A0E-5AE3D755E27E}"/>
              </a:ext>
            </a:extLst>
          </p:cNvPr>
          <p:cNvSpPr/>
          <p:nvPr/>
        </p:nvSpPr>
        <p:spPr>
          <a:xfrm flipH="1">
            <a:off x="6563827" y="4648285"/>
            <a:ext cx="655679" cy="540403"/>
          </a:xfrm>
          <a:prstGeom prst="parallelogram">
            <a:avLst>
              <a:gd name="adj" fmla="val 7495"/>
            </a:avLst>
          </a:prstGeom>
          <a:solidFill>
            <a:srgbClr val="000000">
              <a:alpha val="5000"/>
            </a:srgbClr>
          </a:solidFill>
          <a:ln w="12600">
            <a:noFill/>
          </a:ln>
          <a:scene3d>
            <a:camera prst="orthographicFront"/>
            <a:lightRig rig="threePt" dir="t"/>
          </a:scene3d>
          <a:sp3d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solidFill>
                  <a:schemeClr val="tx1"/>
                </a:solidFill>
              </a:rPr>
              <a:t>₹15M</a:t>
            </a:r>
          </a:p>
          <a:p>
            <a:pPr algn="ctr"/>
            <a:r>
              <a:rPr lang="en-US" sz="1050" b="1" dirty="0">
                <a:solidFill>
                  <a:schemeClr val="tx1"/>
                </a:solidFill>
              </a:rPr>
              <a:t>Sales</a:t>
            </a:r>
          </a:p>
        </p:txBody>
      </p: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967635DA-F8CA-B915-5504-FD935F2E0F9D}"/>
              </a:ext>
            </a:extLst>
          </p:cNvPr>
          <p:cNvSpPr/>
          <p:nvPr/>
        </p:nvSpPr>
        <p:spPr>
          <a:xfrm flipH="1">
            <a:off x="5300333" y="5188688"/>
            <a:ext cx="655679" cy="540403"/>
          </a:xfrm>
          <a:prstGeom prst="parallelogram">
            <a:avLst>
              <a:gd name="adj" fmla="val 1592"/>
            </a:avLst>
          </a:prstGeom>
          <a:solidFill>
            <a:srgbClr val="000000">
              <a:alpha val="5000"/>
            </a:srgbClr>
          </a:solidFill>
          <a:ln w="12600">
            <a:noFill/>
          </a:ln>
          <a:scene3d>
            <a:camera prst="orthographicFront"/>
            <a:lightRig rig="threePt" dir="t"/>
          </a:scene3d>
          <a:sp3d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₹972K</a:t>
            </a:r>
          </a:p>
          <a:p>
            <a:pPr algn="ctr"/>
            <a:r>
              <a:rPr lang="en-US" sz="900" b="1" dirty="0">
                <a:solidFill>
                  <a:schemeClr val="tx1"/>
                </a:solidFill>
              </a:rPr>
              <a:t>Units sold</a:t>
            </a:r>
          </a:p>
        </p:txBody>
      </p:sp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46EA081D-5E54-9D5E-9258-630920C666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395294"/>
              </p:ext>
            </p:extLst>
          </p:nvPr>
        </p:nvGraphicFramePr>
        <p:xfrm>
          <a:off x="575922" y="1387096"/>
          <a:ext cx="6877500" cy="2926080"/>
        </p:xfrm>
        <a:graphic>
          <a:graphicData uri="http://schemas.openxmlformats.org/drawingml/2006/table">
            <a:tbl>
              <a:tblPr firstRow="1"/>
              <a:tblGrid>
                <a:gridCol w="2292500">
                  <a:extLst>
                    <a:ext uri="{9D8B030D-6E8A-4147-A177-3AD203B41FA5}">
                      <a16:colId xmlns:a16="http://schemas.microsoft.com/office/drawing/2014/main" val="1860713636"/>
                    </a:ext>
                  </a:extLst>
                </a:gridCol>
                <a:gridCol w="2292500">
                  <a:extLst>
                    <a:ext uri="{9D8B030D-6E8A-4147-A177-3AD203B41FA5}">
                      <a16:colId xmlns:a16="http://schemas.microsoft.com/office/drawing/2014/main" val="316311049"/>
                    </a:ext>
                  </a:extLst>
                </a:gridCol>
                <a:gridCol w="2292500">
                  <a:extLst>
                    <a:ext uri="{9D8B030D-6E8A-4147-A177-3AD203B41FA5}">
                      <a16:colId xmlns:a16="http://schemas.microsoft.com/office/drawing/2014/main" val="1727234022"/>
                    </a:ext>
                  </a:extLst>
                </a:gridCol>
              </a:tblGrid>
              <a:tr h="36488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Metric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Insight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377367"/>
                  </a:ext>
                </a:extLst>
              </a:tr>
              <a:tr h="63855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Gross Sales</a:t>
                      </a:r>
                      <a:endParaRPr lang="en-US">
                        <a:solidFill>
                          <a:schemeClr val="bg2">
                            <a:lumMod val="9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₹111M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Strong revenue performance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5608696"/>
                  </a:ext>
                </a:extLst>
              </a:tr>
              <a:tr h="63855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Sales</a:t>
                      </a:r>
                      <a:endParaRPr lang="en-US">
                        <a:solidFill>
                          <a:schemeClr val="bg2">
                            <a:lumMod val="9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₹103M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Slight reduction due to discounts/returns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7582761"/>
                  </a:ext>
                </a:extLst>
              </a:tr>
              <a:tr h="63855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Profit</a:t>
                      </a:r>
                      <a:endParaRPr lang="en-US">
                        <a:solidFill>
                          <a:schemeClr val="bg2">
                            <a:lumMod val="9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₹15M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~14% profit margin healthy stability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332240"/>
                  </a:ext>
                </a:extLst>
              </a:tr>
              <a:tr h="63855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Units Sold</a:t>
                      </a:r>
                      <a:endParaRPr lang="en-US">
                        <a:solidFill>
                          <a:schemeClr val="bg2">
                            <a:lumMod val="9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972K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High sales volume across regions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26825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0723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38EA9-9AE0-C3BD-CCC9-9589B0DFB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963"/>
            <a:ext cx="10515600" cy="719396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Profit Trend Over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C3075-1D30-B1EC-A470-E2A72BE410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31" t="20577" r="1242" b="40922"/>
          <a:stretch>
            <a:fillRect/>
          </a:stretch>
        </p:blipFill>
        <p:spPr>
          <a:xfrm>
            <a:off x="212632" y="1156291"/>
            <a:ext cx="7039013" cy="4138724"/>
          </a:xfrm>
          <a:prstGeom prst="rect">
            <a:avLst/>
          </a:prstGeom>
        </p:spPr>
      </p:pic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6518C133-3F7F-3903-DA3D-D99B70C456A4}"/>
              </a:ext>
            </a:extLst>
          </p:cNvPr>
          <p:cNvSpPr/>
          <p:nvPr/>
        </p:nvSpPr>
        <p:spPr>
          <a:xfrm>
            <a:off x="1731331" y="2062713"/>
            <a:ext cx="5105400" cy="956931"/>
          </a:xfrm>
          <a:custGeom>
            <a:avLst/>
            <a:gdLst>
              <a:gd name="connsiteX0" fmla="*/ 0 w 4986670"/>
              <a:gd name="connsiteY0" fmla="*/ 478465 h 887649"/>
              <a:gd name="connsiteX1" fmla="*/ 1424763 w 4986670"/>
              <a:gd name="connsiteY1" fmla="*/ 871870 h 887649"/>
              <a:gd name="connsiteX2" fmla="*/ 4986670 w 4986670"/>
              <a:gd name="connsiteY2" fmla="*/ 0 h 887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86670" h="887649">
                <a:moveTo>
                  <a:pt x="0" y="478465"/>
                </a:moveTo>
                <a:cubicBezTo>
                  <a:pt x="296825" y="715039"/>
                  <a:pt x="593651" y="951614"/>
                  <a:pt x="1424763" y="871870"/>
                </a:cubicBezTo>
                <a:cubicBezTo>
                  <a:pt x="2255875" y="792126"/>
                  <a:pt x="3621272" y="396063"/>
                  <a:pt x="4986670" y="0"/>
                </a:cubicBezTo>
              </a:path>
            </a:pathLst>
          </a:custGeom>
          <a:noFill/>
          <a:ln w="31750">
            <a:solidFill>
              <a:srgbClr val="92D050"/>
            </a:solidFill>
            <a:headEnd type="none"/>
            <a:tailEnd type="stealth" w="lg" len="lg"/>
          </a:ln>
          <a:effectLst>
            <a:glow rad="241300">
              <a:srgbClr val="00B050">
                <a:alpha val="43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40" name="Diagram 39">
            <a:extLst>
              <a:ext uri="{FF2B5EF4-FFF2-40B4-BE49-F238E27FC236}">
                <a16:creationId xmlns:a16="http://schemas.microsoft.com/office/drawing/2014/main" id="{32F32165-FE52-C079-F9C5-F5516F07AE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2519603"/>
              </p:ext>
            </p:extLst>
          </p:nvPr>
        </p:nvGraphicFramePr>
        <p:xfrm>
          <a:off x="6836731" y="1162943"/>
          <a:ext cx="4944140" cy="47128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5497C771-3F8C-2AD0-9741-143E3343C43C}"/>
              </a:ext>
            </a:extLst>
          </p:cNvPr>
          <p:cNvSpPr/>
          <p:nvPr/>
        </p:nvSpPr>
        <p:spPr>
          <a:xfrm>
            <a:off x="212632" y="5589105"/>
            <a:ext cx="9110330" cy="956932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“Profit fluctuates moderately across months, peaking around Q2 and Q4 suggesting strong seasonal performance.”</a:t>
            </a:r>
            <a:endParaRPr lang="en-US" sz="2000" b="1" dirty="0">
              <a:solidFill>
                <a:schemeClr val="bg2">
                  <a:lumMod val="90000"/>
                </a:schemeClr>
              </a:solidFill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4991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156ED-6934-5D05-CAED-BF5706437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623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Regional Performance Analysis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A&#10;">
                <a:extLst>
                  <a:ext uri="{FF2B5EF4-FFF2-40B4-BE49-F238E27FC236}">
                    <a16:creationId xmlns:a16="http://schemas.microsoft.com/office/drawing/2014/main" id="{E381661B-C2E3-AD6D-18EB-77CD6F098A39}"/>
                  </a:ext>
                  <a:ext uri="{C183D7F6-B498-43B3-948B-1728B52AA6E4}">
                    <adec:decorative xmlns:adec="http://schemas.microsoft.com/office/drawing/2017/decorative" val="0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981434231"/>
                  </p:ext>
                </p:extLst>
              </p:nvPr>
            </p:nvGraphicFramePr>
            <p:xfrm>
              <a:off x="7419003" y="1030811"/>
              <a:ext cx="4342961" cy="436200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342961" cy="4362008"/>
                    </a:xfrm>
                    <a:prstGeom prst="rect">
                      <a:avLst/>
                    </a:prstGeom>
                  </am3d:spPr>
                  <am3d:camera>
                    <am3d:pos x="0" y="0" z="81457511"/>
                    <am3d:up dx="0" dy="36000000" dz="0"/>
                    <am3d:lookAt x="0" y="0" z="0"/>
                    <am3d:perspective fov="1586622"/>
                  </am3d:camera>
                  <am3d:trans>
                    <am3d:meterPerModelUnit n="3000300" d="1000000"/>
                    <am3d:preTrans dx="0" dy="0" dz="3442"/>
                    <am3d:scale>
                      <am3d:sx n="1000000" d="1000000"/>
                      <am3d:sy n="1000000" d="1000000"/>
                      <am3d:sz n="1000000" d="1000000"/>
                    </am3d:scale>
                    <am3d:rot ax="1989829" ay="3323355" az="1696351"/>
                    <am3d:postTrans dx="0" dy="0" dz="0"/>
                  </am3d:trans>
                  <am3d:raster rName="Office3DRenderer" rVer="16.0.8326">
                    <am3d:blip r:embed="rId3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A&#10;">
                <a:extLst>
                  <a:ext uri="{FF2B5EF4-FFF2-40B4-BE49-F238E27FC236}">
                    <a16:creationId xmlns:a16="http://schemas.microsoft.com/office/drawing/2014/main" id="{E381661B-C2E3-AD6D-18EB-77CD6F098A39}"/>
                  </a:ext>
                  <a:ext uri="{C183D7F6-B498-43B3-948B-1728B52AA6E4}">
                    <adec:decorative xmlns:adec="http://schemas.microsoft.com/office/drawing/2017/decorative" val="0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19003" y="1030811"/>
                <a:ext cx="4342961" cy="4362008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FAF8D33D-C6E3-6C95-4B1A-8F43E0097C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6" t="70318" r="40354"/>
          <a:stretch>
            <a:fillRect/>
          </a:stretch>
        </p:blipFill>
        <p:spPr>
          <a:xfrm>
            <a:off x="408783" y="1220005"/>
            <a:ext cx="6130099" cy="1750803"/>
          </a:xfrm>
          <a:prstGeom prst="rect">
            <a:avLst/>
          </a:prstGeom>
        </p:spPr>
      </p:pic>
      <p:sp>
        <p:nvSpPr>
          <p:cNvPr id="9" name="Graphic 7" descr="Marker with solid fill">
            <a:extLst>
              <a:ext uri="{FF2B5EF4-FFF2-40B4-BE49-F238E27FC236}">
                <a16:creationId xmlns:a16="http://schemas.microsoft.com/office/drawing/2014/main" id="{78095C45-13E0-6A59-868B-A809598C1435}"/>
              </a:ext>
            </a:extLst>
          </p:cNvPr>
          <p:cNvSpPr/>
          <p:nvPr/>
        </p:nvSpPr>
        <p:spPr>
          <a:xfrm>
            <a:off x="4587491" y="1246585"/>
            <a:ext cx="398745" cy="647700"/>
          </a:xfrm>
          <a:custGeom>
            <a:avLst/>
            <a:gdLst>
              <a:gd name="connsiteX0" fmla="*/ 199373 w 398745"/>
              <a:gd name="connsiteY0" fmla="*/ 285750 h 647700"/>
              <a:gd name="connsiteX1" fmla="*/ 113648 w 398745"/>
              <a:gd name="connsiteY1" fmla="*/ 200025 h 647700"/>
              <a:gd name="connsiteX2" fmla="*/ 199373 w 398745"/>
              <a:gd name="connsiteY2" fmla="*/ 114300 h 647700"/>
              <a:gd name="connsiteX3" fmla="*/ 285098 w 398745"/>
              <a:gd name="connsiteY3" fmla="*/ 200025 h 647700"/>
              <a:gd name="connsiteX4" fmla="*/ 199373 w 398745"/>
              <a:gd name="connsiteY4" fmla="*/ 285750 h 647700"/>
              <a:gd name="connsiteX5" fmla="*/ 199373 w 398745"/>
              <a:gd name="connsiteY5" fmla="*/ 0 h 647700"/>
              <a:gd name="connsiteX6" fmla="*/ 34590 w 398745"/>
              <a:gd name="connsiteY6" fmla="*/ 87630 h 647700"/>
              <a:gd name="connsiteX7" fmla="*/ 13635 w 398745"/>
              <a:gd name="connsiteY7" fmla="*/ 273368 h 647700"/>
              <a:gd name="connsiteX8" fmla="*/ 104123 w 398745"/>
              <a:gd name="connsiteY8" fmla="*/ 473393 h 647700"/>
              <a:gd name="connsiteX9" fmla="*/ 182228 w 398745"/>
              <a:gd name="connsiteY9" fmla="*/ 637223 h 647700"/>
              <a:gd name="connsiteX10" fmla="*/ 199373 w 398745"/>
              <a:gd name="connsiteY10" fmla="*/ 647700 h 647700"/>
              <a:gd name="connsiteX11" fmla="*/ 216518 w 398745"/>
              <a:gd name="connsiteY11" fmla="*/ 637223 h 647700"/>
              <a:gd name="connsiteX12" fmla="*/ 294623 w 398745"/>
              <a:gd name="connsiteY12" fmla="*/ 473393 h 647700"/>
              <a:gd name="connsiteX13" fmla="*/ 385110 w 398745"/>
              <a:gd name="connsiteY13" fmla="*/ 273368 h 647700"/>
              <a:gd name="connsiteX14" fmla="*/ 364155 w 398745"/>
              <a:gd name="connsiteY14" fmla="*/ 87630 h 647700"/>
              <a:gd name="connsiteX15" fmla="*/ 199373 w 398745"/>
              <a:gd name="connsiteY15" fmla="*/ 0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8745" h="647700">
                <a:moveTo>
                  <a:pt x="199373" y="285750"/>
                </a:moveTo>
                <a:cubicBezTo>
                  <a:pt x="151748" y="285750"/>
                  <a:pt x="113648" y="247650"/>
                  <a:pt x="113648" y="200025"/>
                </a:cubicBezTo>
                <a:cubicBezTo>
                  <a:pt x="113648" y="152400"/>
                  <a:pt x="151748" y="114300"/>
                  <a:pt x="199373" y="114300"/>
                </a:cubicBezTo>
                <a:cubicBezTo>
                  <a:pt x="246998" y="114300"/>
                  <a:pt x="285098" y="152400"/>
                  <a:pt x="285098" y="200025"/>
                </a:cubicBezTo>
                <a:cubicBezTo>
                  <a:pt x="285098" y="247650"/>
                  <a:pt x="246998" y="285750"/>
                  <a:pt x="199373" y="285750"/>
                </a:cubicBezTo>
                <a:close/>
                <a:moveTo>
                  <a:pt x="199373" y="0"/>
                </a:moveTo>
                <a:cubicBezTo>
                  <a:pt x="133650" y="0"/>
                  <a:pt x="71738" y="32385"/>
                  <a:pt x="34590" y="87630"/>
                </a:cubicBezTo>
                <a:cubicBezTo>
                  <a:pt x="-2557" y="141923"/>
                  <a:pt x="-10177" y="211455"/>
                  <a:pt x="13635" y="273368"/>
                </a:cubicBezTo>
                <a:lnTo>
                  <a:pt x="104123" y="473393"/>
                </a:lnTo>
                <a:lnTo>
                  <a:pt x="182228" y="637223"/>
                </a:lnTo>
                <a:cubicBezTo>
                  <a:pt x="185085" y="643890"/>
                  <a:pt x="191753" y="647700"/>
                  <a:pt x="199373" y="647700"/>
                </a:cubicBezTo>
                <a:cubicBezTo>
                  <a:pt x="206993" y="647700"/>
                  <a:pt x="213660" y="643890"/>
                  <a:pt x="216518" y="637223"/>
                </a:cubicBezTo>
                <a:lnTo>
                  <a:pt x="294623" y="473393"/>
                </a:lnTo>
                <a:lnTo>
                  <a:pt x="385110" y="273368"/>
                </a:lnTo>
                <a:cubicBezTo>
                  <a:pt x="408923" y="211455"/>
                  <a:pt x="401303" y="141923"/>
                  <a:pt x="364155" y="87630"/>
                </a:cubicBezTo>
                <a:cubicBezTo>
                  <a:pt x="327008" y="32385"/>
                  <a:pt x="265095" y="0"/>
                  <a:pt x="199373" y="0"/>
                </a:cubicBezTo>
                <a:close/>
              </a:path>
            </a:pathLst>
          </a:custGeom>
          <a:solidFill>
            <a:srgbClr val="C00000"/>
          </a:solidFill>
          <a:ln w="34925" cap="flat">
            <a:noFill/>
            <a:prstDash val="solid"/>
            <a:miter/>
          </a:ln>
          <a:effectLst>
            <a:outerShdw blurRad="139700" dir="36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rtlCol="0" anchor="ctr"/>
          <a:lstStyle/>
          <a:p>
            <a:endParaRPr lang="en-US" baseline="30000" dirty="0"/>
          </a:p>
        </p:txBody>
      </p:sp>
      <p:sp>
        <p:nvSpPr>
          <p:cNvPr id="10" name="Graphic 7" descr="Marker with solid fill">
            <a:extLst>
              <a:ext uri="{FF2B5EF4-FFF2-40B4-BE49-F238E27FC236}">
                <a16:creationId xmlns:a16="http://schemas.microsoft.com/office/drawing/2014/main" id="{D9B52331-9F13-CE3C-4018-9290CC5CA7C2}"/>
              </a:ext>
            </a:extLst>
          </p:cNvPr>
          <p:cNvSpPr/>
          <p:nvPr/>
        </p:nvSpPr>
        <p:spPr>
          <a:xfrm>
            <a:off x="4410280" y="1402517"/>
            <a:ext cx="398745" cy="647700"/>
          </a:xfrm>
          <a:custGeom>
            <a:avLst/>
            <a:gdLst>
              <a:gd name="connsiteX0" fmla="*/ 199373 w 398745"/>
              <a:gd name="connsiteY0" fmla="*/ 285750 h 647700"/>
              <a:gd name="connsiteX1" fmla="*/ 113648 w 398745"/>
              <a:gd name="connsiteY1" fmla="*/ 200025 h 647700"/>
              <a:gd name="connsiteX2" fmla="*/ 199373 w 398745"/>
              <a:gd name="connsiteY2" fmla="*/ 114300 h 647700"/>
              <a:gd name="connsiteX3" fmla="*/ 285098 w 398745"/>
              <a:gd name="connsiteY3" fmla="*/ 200025 h 647700"/>
              <a:gd name="connsiteX4" fmla="*/ 199373 w 398745"/>
              <a:gd name="connsiteY4" fmla="*/ 285750 h 647700"/>
              <a:gd name="connsiteX5" fmla="*/ 199373 w 398745"/>
              <a:gd name="connsiteY5" fmla="*/ 0 h 647700"/>
              <a:gd name="connsiteX6" fmla="*/ 34590 w 398745"/>
              <a:gd name="connsiteY6" fmla="*/ 87630 h 647700"/>
              <a:gd name="connsiteX7" fmla="*/ 13635 w 398745"/>
              <a:gd name="connsiteY7" fmla="*/ 273368 h 647700"/>
              <a:gd name="connsiteX8" fmla="*/ 104123 w 398745"/>
              <a:gd name="connsiteY8" fmla="*/ 473393 h 647700"/>
              <a:gd name="connsiteX9" fmla="*/ 182228 w 398745"/>
              <a:gd name="connsiteY9" fmla="*/ 637223 h 647700"/>
              <a:gd name="connsiteX10" fmla="*/ 199373 w 398745"/>
              <a:gd name="connsiteY10" fmla="*/ 647700 h 647700"/>
              <a:gd name="connsiteX11" fmla="*/ 216518 w 398745"/>
              <a:gd name="connsiteY11" fmla="*/ 637223 h 647700"/>
              <a:gd name="connsiteX12" fmla="*/ 294623 w 398745"/>
              <a:gd name="connsiteY12" fmla="*/ 473393 h 647700"/>
              <a:gd name="connsiteX13" fmla="*/ 385110 w 398745"/>
              <a:gd name="connsiteY13" fmla="*/ 273368 h 647700"/>
              <a:gd name="connsiteX14" fmla="*/ 364155 w 398745"/>
              <a:gd name="connsiteY14" fmla="*/ 87630 h 647700"/>
              <a:gd name="connsiteX15" fmla="*/ 199373 w 398745"/>
              <a:gd name="connsiteY15" fmla="*/ 0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8745" h="647700">
                <a:moveTo>
                  <a:pt x="199373" y="285750"/>
                </a:moveTo>
                <a:cubicBezTo>
                  <a:pt x="151748" y="285750"/>
                  <a:pt x="113648" y="247650"/>
                  <a:pt x="113648" y="200025"/>
                </a:cubicBezTo>
                <a:cubicBezTo>
                  <a:pt x="113648" y="152400"/>
                  <a:pt x="151748" y="114300"/>
                  <a:pt x="199373" y="114300"/>
                </a:cubicBezTo>
                <a:cubicBezTo>
                  <a:pt x="246998" y="114300"/>
                  <a:pt x="285098" y="152400"/>
                  <a:pt x="285098" y="200025"/>
                </a:cubicBezTo>
                <a:cubicBezTo>
                  <a:pt x="285098" y="247650"/>
                  <a:pt x="246998" y="285750"/>
                  <a:pt x="199373" y="285750"/>
                </a:cubicBezTo>
                <a:close/>
                <a:moveTo>
                  <a:pt x="199373" y="0"/>
                </a:moveTo>
                <a:cubicBezTo>
                  <a:pt x="133650" y="0"/>
                  <a:pt x="71738" y="32385"/>
                  <a:pt x="34590" y="87630"/>
                </a:cubicBezTo>
                <a:cubicBezTo>
                  <a:pt x="-2557" y="141923"/>
                  <a:pt x="-10177" y="211455"/>
                  <a:pt x="13635" y="273368"/>
                </a:cubicBezTo>
                <a:lnTo>
                  <a:pt x="104123" y="473393"/>
                </a:lnTo>
                <a:lnTo>
                  <a:pt x="182228" y="637223"/>
                </a:lnTo>
                <a:cubicBezTo>
                  <a:pt x="185085" y="643890"/>
                  <a:pt x="191753" y="647700"/>
                  <a:pt x="199373" y="647700"/>
                </a:cubicBezTo>
                <a:cubicBezTo>
                  <a:pt x="206993" y="647700"/>
                  <a:pt x="213660" y="643890"/>
                  <a:pt x="216518" y="637223"/>
                </a:cubicBezTo>
                <a:lnTo>
                  <a:pt x="294623" y="473393"/>
                </a:lnTo>
                <a:lnTo>
                  <a:pt x="385110" y="273368"/>
                </a:lnTo>
                <a:cubicBezTo>
                  <a:pt x="408923" y="211455"/>
                  <a:pt x="401303" y="141923"/>
                  <a:pt x="364155" y="87630"/>
                </a:cubicBezTo>
                <a:cubicBezTo>
                  <a:pt x="327008" y="32385"/>
                  <a:pt x="265095" y="0"/>
                  <a:pt x="199373" y="0"/>
                </a:cubicBezTo>
                <a:close/>
              </a:path>
            </a:pathLst>
          </a:custGeom>
          <a:solidFill>
            <a:srgbClr val="C00000"/>
          </a:solidFill>
          <a:ln w="34925" cap="flat">
            <a:noFill/>
            <a:prstDash val="solid"/>
            <a:miter/>
          </a:ln>
          <a:effectLst>
            <a:outerShdw blurRad="139700" dir="36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rtlCol="0" anchor="ctr"/>
          <a:lstStyle/>
          <a:p>
            <a:endParaRPr lang="en-US" baseline="30000" dirty="0"/>
          </a:p>
        </p:txBody>
      </p:sp>
      <p:sp>
        <p:nvSpPr>
          <p:cNvPr id="11" name="Graphic 7" descr="Marker with solid fill">
            <a:extLst>
              <a:ext uri="{FF2B5EF4-FFF2-40B4-BE49-F238E27FC236}">
                <a16:creationId xmlns:a16="http://schemas.microsoft.com/office/drawing/2014/main" id="{E98AA375-A686-682A-7DD4-B548663B7A79}"/>
              </a:ext>
            </a:extLst>
          </p:cNvPr>
          <p:cNvSpPr/>
          <p:nvPr/>
        </p:nvSpPr>
        <p:spPr>
          <a:xfrm>
            <a:off x="2095927" y="746850"/>
            <a:ext cx="398745" cy="647700"/>
          </a:xfrm>
          <a:custGeom>
            <a:avLst/>
            <a:gdLst>
              <a:gd name="connsiteX0" fmla="*/ 199373 w 398745"/>
              <a:gd name="connsiteY0" fmla="*/ 285750 h 647700"/>
              <a:gd name="connsiteX1" fmla="*/ 113648 w 398745"/>
              <a:gd name="connsiteY1" fmla="*/ 200025 h 647700"/>
              <a:gd name="connsiteX2" fmla="*/ 199373 w 398745"/>
              <a:gd name="connsiteY2" fmla="*/ 114300 h 647700"/>
              <a:gd name="connsiteX3" fmla="*/ 285098 w 398745"/>
              <a:gd name="connsiteY3" fmla="*/ 200025 h 647700"/>
              <a:gd name="connsiteX4" fmla="*/ 199373 w 398745"/>
              <a:gd name="connsiteY4" fmla="*/ 285750 h 647700"/>
              <a:gd name="connsiteX5" fmla="*/ 199373 w 398745"/>
              <a:gd name="connsiteY5" fmla="*/ 0 h 647700"/>
              <a:gd name="connsiteX6" fmla="*/ 34590 w 398745"/>
              <a:gd name="connsiteY6" fmla="*/ 87630 h 647700"/>
              <a:gd name="connsiteX7" fmla="*/ 13635 w 398745"/>
              <a:gd name="connsiteY7" fmla="*/ 273368 h 647700"/>
              <a:gd name="connsiteX8" fmla="*/ 104123 w 398745"/>
              <a:gd name="connsiteY8" fmla="*/ 473393 h 647700"/>
              <a:gd name="connsiteX9" fmla="*/ 182228 w 398745"/>
              <a:gd name="connsiteY9" fmla="*/ 637223 h 647700"/>
              <a:gd name="connsiteX10" fmla="*/ 199373 w 398745"/>
              <a:gd name="connsiteY10" fmla="*/ 647700 h 647700"/>
              <a:gd name="connsiteX11" fmla="*/ 216518 w 398745"/>
              <a:gd name="connsiteY11" fmla="*/ 637223 h 647700"/>
              <a:gd name="connsiteX12" fmla="*/ 294623 w 398745"/>
              <a:gd name="connsiteY12" fmla="*/ 473393 h 647700"/>
              <a:gd name="connsiteX13" fmla="*/ 385110 w 398745"/>
              <a:gd name="connsiteY13" fmla="*/ 273368 h 647700"/>
              <a:gd name="connsiteX14" fmla="*/ 364155 w 398745"/>
              <a:gd name="connsiteY14" fmla="*/ 87630 h 647700"/>
              <a:gd name="connsiteX15" fmla="*/ 199373 w 398745"/>
              <a:gd name="connsiteY15" fmla="*/ 0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8745" h="647700">
                <a:moveTo>
                  <a:pt x="199373" y="285750"/>
                </a:moveTo>
                <a:cubicBezTo>
                  <a:pt x="151748" y="285750"/>
                  <a:pt x="113648" y="247650"/>
                  <a:pt x="113648" y="200025"/>
                </a:cubicBezTo>
                <a:cubicBezTo>
                  <a:pt x="113648" y="152400"/>
                  <a:pt x="151748" y="114300"/>
                  <a:pt x="199373" y="114300"/>
                </a:cubicBezTo>
                <a:cubicBezTo>
                  <a:pt x="246998" y="114300"/>
                  <a:pt x="285098" y="152400"/>
                  <a:pt x="285098" y="200025"/>
                </a:cubicBezTo>
                <a:cubicBezTo>
                  <a:pt x="285098" y="247650"/>
                  <a:pt x="246998" y="285750"/>
                  <a:pt x="199373" y="285750"/>
                </a:cubicBezTo>
                <a:close/>
                <a:moveTo>
                  <a:pt x="199373" y="0"/>
                </a:moveTo>
                <a:cubicBezTo>
                  <a:pt x="133650" y="0"/>
                  <a:pt x="71738" y="32385"/>
                  <a:pt x="34590" y="87630"/>
                </a:cubicBezTo>
                <a:cubicBezTo>
                  <a:pt x="-2557" y="141923"/>
                  <a:pt x="-10177" y="211455"/>
                  <a:pt x="13635" y="273368"/>
                </a:cubicBezTo>
                <a:lnTo>
                  <a:pt x="104123" y="473393"/>
                </a:lnTo>
                <a:lnTo>
                  <a:pt x="182228" y="637223"/>
                </a:lnTo>
                <a:cubicBezTo>
                  <a:pt x="185085" y="643890"/>
                  <a:pt x="191753" y="647700"/>
                  <a:pt x="199373" y="647700"/>
                </a:cubicBezTo>
                <a:cubicBezTo>
                  <a:pt x="206993" y="647700"/>
                  <a:pt x="213660" y="643890"/>
                  <a:pt x="216518" y="637223"/>
                </a:cubicBezTo>
                <a:lnTo>
                  <a:pt x="294623" y="473393"/>
                </a:lnTo>
                <a:lnTo>
                  <a:pt x="385110" y="273368"/>
                </a:lnTo>
                <a:cubicBezTo>
                  <a:pt x="408923" y="211455"/>
                  <a:pt x="401303" y="141923"/>
                  <a:pt x="364155" y="87630"/>
                </a:cubicBezTo>
                <a:cubicBezTo>
                  <a:pt x="327008" y="32385"/>
                  <a:pt x="265095" y="0"/>
                  <a:pt x="199373" y="0"/>
                </a:cubicBezTo>
                <a:close/>
              </a:path>
            </a:pathLst>
          </a:custGeom>
          <a:solidFill>
            <a:srgbClr val="C00000"/>
          </a:solidFill>
          <a:ln w="34925" cap="flat">
            <a:noFill/>
            <a:prstDash val="solid"/>
            <a:miter/>
          </a:ln>
          <a:effectLst>
            <a:outerShdw blurRad="139700" dir="36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rtlCol="0" anchor="ctr"/>
          <a:lstStyle/>
          <a:p>
            <a:endParaRPr lang="en-US" baseline="30000" dirty="0"/>
          </a:p>
        </p:txBody>
      </p:sp>
      <p:sp>
        <p:nvSpPr>
          <p:cNvPr id="12" name="Graphic 7" descr="Marker with solid fill">
            <a:extLst>
              <a:ext uri="{FF2B5EF4-FFF2-40B4-BE49-F238E27FC236}">
                <a16:creationId xmlns:a16="http://schemas.microsoft.com/office/drawing/2014/main" id="{827F8613-BBC9-43ED-4AD1-3A13CE8C0D1D}"/>
              </a:ext>
            </a:extLst>
          </p:cNvPr>
          <p:cNvSpPr/>
          <p:nvPr/>
        </p:nvSpPr>
        <p:spPr>
          <a:xfrm>
            <a:off x="2035681" y="1622266"/>
            <a:ext cx="398745" cy="647700"/>
          </a:xfrm>
          <a:custGeom>
            <a:avLst/>
            <a:gdLst>
              <a:gd name="connsiteX0" fmla="*/ 199373 w 398745"/>
              <a:gd name="connsiteY0" fmla="*/ 285750 h 647700"/>
              <a:gd name="connsiteX1" fmla="*/ 113648 w 398745"/>
              <a:gd name="connsiteY1" fmla="*/ 200025 h 647700"/>
              <a:gd name="connsiteX2" fmla="*/ 199373 w 398745"/>
              <a:gd name="connsiteY2" fmla="*/ 114300 h 647700"/>
              <a:gd name="connsiteX3" fmla="*/ 285098 w 398745"/>
              <a:gd name="connsiteY3" fmla="*/ 200025 h 647700"/>
              <a:gd name="connsiteX4" fmla="*/ 199373 w 398745"/>
              <a:gd name="connsiteY4" fmla="*/ 285750 h 647700"/>
              <a:gd name="connsiteX5" fmla="*/ 199373 w 398745"/>
              <a:gd name="connsiteY5" fmla="*/ 0 h 647700"/>
              <a:gd name="connsiteX6" fmla="*/ 34590 w 398745"/>
              <a:gd name="connsiteY6" fmla="*/ 87630 h 647700"/>
              <a:gd name="connsiteX7" fmla="*/ 13635 w 398745"/>
              <a:gd name="connsiteY7" fmla="*/ 273368 h 647700"/>
              <a:gd name="connsiteX8" fmla="*/ 104123 w 398745"/>
              <a:gd name="connsiteY8" fmla="*/ 473393 h 647700"/>
              <a:gd name="connsiteX9" fmla="*/ 182228 w 398745"/>
              <a:gd name="connsiteY9" fmla="*/ 637223 h 647700"/>
              <a:gd name="connsiteX10" fmla="*/ 199373 w 398745"/>
              <a:gd name="connsiteY10" fmla="*/ 647700 h 647700"/>
              <a:gd name="connsiteX11" fmla="*/ 216518 w 398745"/>
              <a:gd name="connsiteY11" fmla="*/ 637223 h 647700"/>
              <a:gd name="connsiteX12" fmla="*/ 294623 w 398745"/>
              <a:gd name="connsiteY12" fmla="*/ 473393 h 647700"/>
              <a:gd name="connsiteX13" fmla="*/ 385110 w 398745"/>
              <a:gd name="connsiteY13" fmla="*/ 273368 h 647700"/>
              <a:gd name="connsiteX14" fmla="*/ 364155 w 398745"/>
              <a:gd name="connsiteY14" fmla="*/ 87630 h 647700"/>
              <a:gd name="connsiteX15" fmla="*/ 199373 w 398745"/>
              <a:gd name="connsiteY15" fmla="*/ 0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8745" h="647700">
                <a:moveTo>
                  <a:pt x="199373" y="285750"/>
                </a:moveTo>
                <a:cubicBezTo>
                  <a:pt x="151748" y="285750"/>
                  <a:pt x="113648" y="247650"/>
                  <a:pt x="113648" y="200025"/>
                </a:cubicBezTo>
                <a:cubicBezTo>
                  <a:pt x="113648" y="152400"/>
                  <a:pt x="151748" y="114300"/>
                  <a:pt x="199373" y="114300"/>
                </a:cubicBezTo>
                <a:cubicBezTo>
                  <a:pt x="246998" y="114300"/>
                  <a:pt x="285098" y="152400"/>
                  <a:pt x="285098" y="200025"/>
                </a:cubicBezTo>
                <a:cubicBezTo>
                  <a:pt x="285098" y="247650"/>
                  <a:pt x="246998" y="285750"/>
                  <a:pt x="199373" y="285750"/>
                </a:cubicBezTo>
                <a:close/>
                <a:moveTo>
                  <a:pt x="199373" y="0"/>
                </a:moveTo>
                <a:cubicBezTo>
                  <a:pt x="133650" y="0"/>
                  <a:pt x="71738" y="32385"/>
                  <a:pt x="34590" y="87630"/>
                </a:cubicBezTo>
                <a:cubicBezTo>
                  <a:pt x="-2557" y="141923"/>
                  <a:pt x="-10177" y="211455"/>
                  <a:pt x="13635" y="273368"/>
                </a:cubicBezTo>
                <a:lnTo>
                  <a:pt x="104123" y="473393"/>
                </a:lnTo>
                <a:lnTo>
                  <a:pt x="182228" y="637223"/>
                </a:lnTo>
                <a:cubicBezTo>
                  <a:pt x="185085" y="643890"/>
                  <a:pt x="191753" y="647700"/>
                  <a:pt x="199373" y="647700"/>
                </a:cubicBezTo>
                <a:cubicBezTo>
                  <a:pt x="206993" y="647700"/>
                  <a:pt x="213660" y="643890"/>
                  <a:pt x="216518" y="637223"/>
                </a:cubicBezTo>
                <a:lnTo>
                  <a:pt x="294623" y="473393"/>
                </a:lnTo>
                <a:lnTo>
                  <a:pt x="385110" y="273368"/>
                </a:lnTo>
                <a:cubicBezTo>
                  <a:pt x="408923" y="211455"/>
                  <a:pt x="401303" y="141923"/>
                  <a:pt x="364155" y="87630"/>
                </a:cubicBezTo>
                <a:cubicBezTo>
                  <a:pt x="327008" y="32385"/>
                  <a:pt x="265095" y="0"/>
                  <a:pt x="199373" y="0"/>
                </a:cubicBezTo>
                <a:close/>
              </a:path>
            </a:pathLst>
          </a:custGeom>
          <a:solidFill>
            <a:srgbClr val="C00000"/>
          </a:solidFill>
          <a:ln w="34925" cap="flat">
            <a:noFill/>
            <a:prstDash val="solid"/>
            <a:miter/>
          </a:ln>
          <a:effectLst>
            <a:outerShdw blurRad="139700" dir="36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rtlCol="0" anchor="ctr"/>
          <a:lstStyle/>
          <a:p>
            <a:endParaRPr lang="en-US" baseline="30000" dirty="0"/>
          </a:p>
        </p:txBody>
      </p:sp>
      <p:sp>
        <p:nvSpPr>
          <p:cNvPr id="13" name="Graphic 7" descr="Marker with solid fill">
            <a:extLst>
              <a:ext uri="{FF2B5EF4-FFF2-40B4-BE49-F238E27FC236}">
                <a16:creationId xmlns:a16="http://schemas.microsoft.com/office/drawing/2014/main" id="{B84B7673-41C0-BC3D-076F-FE0C00B397BF}"/>
              </a:ext>
            </a:extLst>
          </p:cNvPr>
          <p:cNvSpPr/>
          <p:nvPr/>
        </p:nvSpPr>
        <p:spPr>
          <a:xfrm>
            <a:off x="1954169" y="2051118"/>
            <a:ext cx="398745" cy="647700"/>
          </a:xfrm>
          <a:custGeom>
            <a:avLst/>
            <a:gdLst>
              <a:gd name="connsiteX0" fmla="*/ 199373 w 398745"/>
              <a:gd name="connsiteY0" fmla="*/ 285750 h 647700"/>
              <a:gd name="connsiteX1" fmla="*/ 113648 w 398745"/>
              <a:gd name="connsiteY1" fmla="*/ 200025 h 647700"/>
              <a:gd name="connsiteX2" fmla="*/ 199373 w 398745"/>
              <a:gd name="connsiteY2" fmla="*/ 114300 h 647700"/>
              <a:gd name="connsiteX3" fmla="*/ 285098 w 398745"/>
              <a:gd name="connsiteY3" fmla="*/ 200025 h 647700"/>
              <a:gd name="connsiteX4" fmla="*/ 199373 w 398745"/>
              <a:gd name="connsiteY4" fmla="*/ 285750 h 647700"/>
              <a:gd name="connsiteX5" fmla="*/ 199373 w 398745"/>
              <a:gd name="connsiteY5" fmla="*/ 0 h 647700"/>
              <a:gd name="connsiteX6" fmla="*/ 34590 w 398745"/>
              <a:gd name="connsiteY6" fmla="*/ 87630 h 647700"/>
              <a:gd name="connsiteX7" fmla="*/ 13635 w 398745"/>
              <a:gd name="connsiteY7" fmla="*/ 273368 h 647700"/>
              <a:gd name="connsiteX8" fmla="*/ 104123 w 398745"/>
              <a:gd name="connsiteY8" fmla="*/ 473393 h 647700"/>
              <a:gd name="connsiteX9" fmla="*/ 182228 w 398745"/>
              <a:gd name="connsiteY9" fmla="*/ 637223 h 647700"/>
              <a:gd name="connsiteX10" fmla="*/ 199373 w 398745"/>
              <a:gd name="connsiteY10" fmla="*/ 647700 h 647700"/>
              <a:gd name="connsiteX11" fmla="*/ 216518 w 398745"/>
              <a:gd name="connsiteY11" fmla="*/ 637223 h 647700"/>
              <a:gd name="connsiteX12" fmla="*/ 294623 w 398745"/>
              <a:gd name="connsiteY12" fmla="*/ 473393 h 647700"/>
              <a:gd name="connsiteX13" fmla="*/ 385110 w 398745"/>
              <a:gd name="connsiteY13" fmla="*/ 273368 h 647700"/>
              <a:gd name="connsiteX14" fmla="*/ 364155 w 398745"/>
              <a:gd name="connsiteY14" fmla="*/ 87630 h 647700"/>
              <a:gd name="connsiteX15" fmla="*/ 199373 w 398745"/>
              <a:gd name="connsiteY15" fmla="*/ 0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8745" h="647700">
                <a:moveTo>
                  <a:pt x="199373" y="285750"/>
                </a:moveTo>
                <a:cubicBezTo>
                  <a:pt x="151748" y="285750"/>
                  <a:pt x="113648" y="247650"/>
                  <a:pt x="113648" y="200025"/>
                </a:cubicBezTo>
                <a:cubicBezTo>
                  <a:pt x="113648" y="152400"/>
                  <a:pt x="151748" y="114300"/>
                  <a:pt x="199373" y="114300"/>
                </a:cubicBezTo>
                <a:cubicBezTo>
                  <a:pt x="246998" y="114300"/>
                  <a:pt x="285098" y="152400"/>
                  <a:pt x="285098" y="200025"/>
                </a:cubicBezTo>
                <a:cubicBezTo>
                  <a:pt x="285098" y="247650"/>
                  <a:pt x="246998" y="285750"/>
                  <a:pt x="199373" y="285750"/>
                </a:cubicBezTo>
                <a:close/>
                <a:moveTo>
                  <a:pt x="199373" y="0"/>
                </a:moveTo>
                <a:cubicBezTo>
                  <a:pt x="133650" y="0"/>
                  <a:pt x="71738" y="32385"/>
                  <a:pt x="34590" y="87630"/>
                </a:cubicBezTo>
                <a:cubicBezTo>
                  <a:pt x="-2557" y="141923"/>
                  <a:pt x="-10177" y="211455"/>
                  <a:pt x="13635" y="273368"/>
                </a:cubicBezTo>
                <a:lnTo>
                  <a:pt x="104123" y="473393"/>
                </a:lnTo>
                <a:lnTo>
                  <a:pt x="182228" y="637223"/>
                </a:lnTo>
                <a:cubicBezTo>
                  <a:pt x="185085" y="643890"/>
                  <a:pt x="191753" y="647700"/>
                  <a:pt x="199373" y="647700"/>
                </a:cubicBezTo>
                <a:cubicBezTo>
                  <a:pt x="206993" y="647700"/>
                  <a:pt x="213660" y="643890"/>
                  <a:pt x="216518" y="637223"/>
                </a:cubicBezTo>
                <a:lnTo>
                  <a:pt x="294623" y="473393"/>
                </a:lnTo>
                <a:lnTo>
                  <a:pt x="385110" y="273368"/>
                </a:lnTo>
                <a:cubicBezTo>
                  <a:pt x="408923" y="211455"/>
                  <a:pt x="401303" y="141923"/>
                  <a:pt x="364155" y="87630"/>
                </a:cubicBezTo>
                <a:cubicBezTo>
                  <a:pt x="327008" y="32385"/>
                  <a:pt x="265095" y="0"/>
                  <a:pt x="199373" y="0"/>
                </a:cubicBezTo>
                <a:close/>
              </a:path>
            </a:pathLst>
          </a:custGeom>
          <a:solidFill>
            <a:srgbClr val="C00000"/>
          </a:solidFill>
          <a:ln w="34925" cap="flat">
            <a:noFill/>
            <a:prstDash val="solid"/>
            <a:miter/>
          </a:ln>
          <a:effectLst>
            <a:outerShdw blurRad="139700" dir="36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rtlCol="0" anchor="ctr"/>
          <a:lstStyle/>
          <a:p>
            <a:endParaRPr lang="en-US" baseline="300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4CA9979-1407-DFA7-EC7B-A07901E2BECA}"/>
              </a:ext>
            </a:extLst>
          </p:cNvPr>
          <p:cNvSpPr/>
          <p:nvPr/>
        </p:nvSpPr>
        <p:spPr>
          <a:xfrm>
            <a:off x="433412" y="5419399"/>
            <a:ext cx="11506951" cy="1107686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solidFill>
                  <a:schemeClr val="bg2">
                    <a:lumMod val="90000"/>
                  </a:schemeClr>
                </a:solidFill>
                <a:highlight>
                  <a:srgbClr val="000080"/>
                </a:highlight>
                <a:latin typeface="Arial" panose="020B0604020202020204" pitchFamily="34" charset="0"/>
              </a:rPr>
              <a:t>Top Country</a:t>
            </a:r>
            <a:r>
              <a:rPr lang="en-US" altLang="en-US" sz="2000" b="1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</a:rPr>
              <a:t>: </a:t>
            </a:r>
            <a:r>
              <a:rPr lang="en-US" altLang="en-US" sz="2000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</a:rPr>
              <a:t>France- highest contribution to profit.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solidFill>
                  <a:schemeClr val="bg2">
                    <a:lumMod val="90000"/>
                  </a:schemeClr>
                </a:solidFill>
                <a:highlight>
                  <a:srgbClr val="000080"/>
                </a:highlight>
                <a:latin typeface="Arial" panose="020B0604020202020204" pitchFamily="34" charset="0"/>
              </a:rPr>
              <a:t>Secondary Market</a:t>
            </a:r>
            <a:r>
              <a:rPr lang="en-US" altLang="en-US" sz="2000" b="1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</a:rPr>
              <a:t>:</a:t>
            </a:r>
            <a:r>
              <a:rPr lang="en-US" altLang="en-US" sz="2000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</a:rPr>
              <a:t> America- growing customer base.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solidFill>
                  <a:schemeClr val="bg2">
                    <a:lumMod val="90000"/>
                  </a:schemeClr>
                </a:solidFill>
                <a:highlight>
                  <a:srgbClr val="000080"/>
                </a:highlight>
                <a:latin typeface="Arial" panose="020B0604020202020204" pitchFamily="34" charset="0"/>
              </a:rPr>
              <a:t>Action Point</a:t>
            </a:r>
            <a:r>
              <a:rPr lang="en-US" altLang="en-US" sz="2000" b="1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</a:rPr>
              <a:t>:</a:t>
            </a:r>
            <a:r>
              <a:rPr lang="en-US" altLang="en-US" sz="2000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</a:rPr>
              <a:t> “Focus on expanding mid-market and enterprise customers in these regions.”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917B99A-A4C2-F4A9-4122-3845AF24F1D0}"/>
              </a:ext>
            </a:extLst>
          </p:cNvPr>
          <p:cNvSpPr txBox="1"/>
          <p:nvPr/>
        </p:nvSpPr>
        <p:spPr>
          <a:xfrm>
            <a:off x="2035681" y="1214318"/>
            <a:ext cx="1720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CANADA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014F0D-27B4-306A-5CE8-AD40142EB143}"/>
              </a:ext>
            </a:extLst>
          </p:cNvPr>
          <p:cNvSpPr txBox="1"/>
          <p:nvPr/>
        </p:nvSpPr>
        <p:spPr>
          <a:xfrm>
            <a:off x="1890366" y="2515046"/>
            <a:ext cx="1720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MEXICO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7450B90-9B95-16A3-1D99-27ABA54C1E12}"/>
              </a:ext>
            </a:extLst>
          </p:cNvPr>
          <p:cNvSpPr txBox="1"/>
          <p:nvPr/>
        </p:nvSpPr>
        <p:spPr>
          <a:xfrm>
            <a:off x="1837734" y="2015186"/>
            <a:ext cx="1720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USA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146AF85-87E3-5D64-2355-CC382D5ED3B7}"/>
              </a:ext>
            </a:extLst>
          </p:cNvPr>
          <p:cNvSpPr txBox="1"/>
          <p:nvPr/>
        </p:nvSpPr>
        <p:spPr>
          <a:xfrm>
            <a:off x="4267970" y="1830520"/>
            <a:ext cx="1720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FRANCE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EC1EC87-6105-1A0C-480F-6424629868D4}"/>
              </a:ext>
            </a:extLst>
          </p:cNvPr>
          <p:cNvSpPr txBox="1"/>
          <p:nvPr/>
        </p:nvSpPr>
        <p:spPr>
          <a:xfrm>
            <a:off x="4661084" y="1505450"/>
            <a:ext cx="1720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GERMANY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EB3B5B64-B3B1-D87F-9BCB-045F2C867E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426773"/>
              </p:ext>
            </p:extLst>
          </p:nvPr>
        </p:nvGraphicFramePr>
        <p:xfrm>
          <a:off x="453393" y="3065147"/>
          <a:ext cx="6085489" cy="222504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403928">
                  <a:extLst>
                    <a:ext uri="{9D8B030D-6E8A-4147-A177-3AD203B41FA5}">
                      <a16:colId xmlns:a16="http://schemas.microsoft.com/office/drawing/2014/main" val="3063834563"/>
                    </a:ext>
                  </a:extLst>
                </a:gridCol>
                <a:gridCol w="4681561">
                  <a:extLst>
                    <a:ext uri="{9D8B030D-6E8A-4147-A177-3AD203B41FA5}">
                      <a16:colId xmlns:a16="http://schemas.microsoft.com/office/drawing/2014/main" val="6193793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Country</a:t>
                      </a:r>
                    </a:p>
                  </a:txBody>
                  <a:tcPr>
                    <a:gradFill>
                      <a:gsLst>
                        <a:gs pos="100000">
                          <a:srgbClr val="002060"/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3000"/>
                            <a:tint val="73000"/>
                          </a:schemeClr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9000"/>
                            <a:tint val="81000"/>
                          </a:schemeClr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Sum of Profits</a:t>
                      </a:r>
                    </a:p>
                  </a:txBody>
                  <a:tcPr>
                    <a:gradFill>
                      <a:gsLst>
                        <a:gs pos="100000">
                          <a:srgbClr val="002060"/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3000"/>
                            <a:tint val="73000"/>
                          </a:schemeClr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9000"/>
                            <a:tint val="81000"/>
                          </a:schemeClr>
                        </a:gs>
                      </a:gsLst>
                      <a:lin ang="5400000" scaled="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4776045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France</a:t>
                      </a:r>
                    </a:p>
                  </a:txBody>
                  <a:tcPr>
                    <a:gradFill>
                      <a:gsLst>
                        <a:gs pos="100000">
                          <a:srgbClr val="002060"/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3000"/>
                            <a:tint val="73000"/>
                          </a:schemeClr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9000"/>
                            <a:tint val="81000"/>
                          </a:schemeClr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3.3 Million</a:t>
                      </a:r>
                    </a:p>
                  </a:txBody>
                  <a:tcPr>
                    <a:gradFill>
                      <a:gsLst>
                        <a:gs pos="100000">
                          <a:srgbClr val="002060"/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3000"/>
                            <a:tint val="73000"/>
                          </a:schemeClr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9000"/>
                            <a:tint val="81000"/>
                          </a:schemeClr>
                        </a:gs>
                      </a:gsLst>
                      <a:lin ang="5400000" scaled="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593463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Canada</a:t>
                      </a:r>
                    </a:p>
                  </a:txBody>
                  <a:tcPr>
                    <a:gradFill>
                      <a:gsLst>
                        <a:gs pos="100000">
                          <a:srgbClr val="002060"/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3000"/>
                            <a:tint val="73000"/>
                          </a:schemeClr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9000"/>
                            <a:tint val="81000"/>
                          </a:schemeClr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3.2 Million</a:t>
                      </a:r>
                    </a:p>
                  </a:txBody>
                  <a:tcPr>
                    <a:gradFill>
                      <a:gsLst>
                        <a:gs pos="100000">
                          <a:srgbClr val="002060"/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3000"/>
                            <a:tint val="73000"/>
                          </a:schemeClr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9000"/>
                            <a:tint val="81000"/>
                          </a:schemeClr>
                        </a:gs>
                      </a:gsLst>
                      <a:lin ang="5400000" scaled="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900127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Germany</a:t>
                      </a:r>
                    </a:p>
                  </a:txBody>
                  <a:tcPr>
                    <a:gradFill>
                      <a:gsLst>
                        <a:gs pos="100000">
                          <a:srgbClr val="002060"/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3000"/>
                            <a:tint val="73000"/>
                          </a:schemeClr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9000"/>
                            <a:tint val="81000"/>
                          </a:schemeClr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3.1 Million</a:t>
                      </a:r>
                    </a:p>
                  </a:txBody>
                  <a:tcPr>
                    <a:gradFill>
                      <a:gsLst>
                        <a:gs pos="100000">
                          <a:srgbClr val="002060"/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3000"/>
                            <a:tint val="73000"/>
                          </a:schemeClr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9000"/>
                            <a:tint val="81000"/>
                          </a:schemeClr>
                        </a:gs>
                      </a:gsLst>
                      <a:lin ang="5400000" scaled="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5703143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USA</a:t>
                      </a:r>
                    </a:p>
                  </a:txBody>
                  <a:tcPr>
                    <a:gradFill>
                      <a:gsLst>
                        <a:gs pos="100000">
                          <a:srgbClr val="002060"/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3000"/>
                            <a:tint val="73000"/>
                          </a:schemeClr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9000"/>
                            <a:tint val="81000"/>
                          </a:schemeClr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2.5 Million</a:t>
                      </a:r>
                    </a:p>
                  </a:txBody>
                  <a:tcPr>
                    <a:gradFill>
                      <a:gsLst>
                        <a:gs pos="95000">
                          <a:srgbClr val="002060"/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3000"/>
                            <a:tint val="73000"/>
                          </a:schemeClr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9000"/>
                            <a:tint val="81000"/>
                          </a:schemeClr>
                        </a:gs>
                      </a:gsLst>
                      <a:lin ang="5400000" scaled="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574294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Mexico</a:t>
                      </a:r>
                    </a:p>
                  </a:txBody>
                  <a:tcPr>
                    <a:gradFill>
                      <a:gsLst>
                        <a:gs pos="100000">
                          <a:srgbClr val="002060"/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3000"/>
                            <a:tint val="73000"/>
                          </a:schemeClr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9000"/>
                            <a:tint val="81000"/>
                          </a:schemeClr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2.5 Million</a:t>
                      </a:r>
                    </a:p>
                  </a:txBody>
                  <a:tcPr>
                    <a:gradFill>
                      <a:gsLst>
                        <a:gs pos="100000">
                          <a:srgbClr val="002060"/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3000"/>
                            <a:tint val="73000"/>
                          </a:schemeClr>
                        </a:gs>
                        <a:gs pos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  <a:lumMod val="105000"/>
                            <a:satMod val="109000"/>
                            <a:tint val="81000"/>
                          </a:schemeClr>
                        </a:gs>
                      </a:gsLst>
                      <a:lin ang="5400000" scaled="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670027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9166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72794-25CB-6686-3215-0E482517E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372"/>
            <a:ext cx="10515600" cy="815089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Business Impact and Key Recommendations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160F27-46CD-F3F5-B789-439E941A37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1" b="17209"/>
          <a:stretch>
            <a:fillRect/>
          </a:stretch>
        </p:blipFill>
        <p:spPr>
          <a:xfrm>
            <a:off x="0" y="1180214"/>
            <a:ext cx="12192000" cy="5677786"/>
          </a:xfrm>
          <a:prstGeom prst="rect">
            <a:avLst/>
          </a:prstGeom>
        </p:spPr>
      </p:pic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EE539A53-E6D2-CF1D-8F02-524C0D0338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40330476"/>
              </p:ext>
            </p:extLst>
          </p:nvPr>
        </p:nvGraphicFramePr>
        <p:xfrm>
          <a:off x="-936434" y="1180214"/>
          <a:ext cx="7032434" cy="56777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425A5927-C776-5B76-2868-1A9A9A831D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1620392"/>
              </p:ext>
            </p:extLst>
          </p:nvPr>
        </p:nvGraphicFramePr>
        <p:xfrm>
          <a:off x="5018567" y="1180214"/>
          <a:ext cx="7173433" cy="56777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8564579-B717-BC5C-1ABD-FB9E64D36005}"/>
              </a:ext>
            </a:extLst>
          </p:cNvPr>
          <p:cNvSpPr txBox="1"/>
          <p:nvPr/>
        </p:nvSpPr>
        <p:spPr>
          <a:xfrm>
            <a:off x="6220047" y="1180214"/>
            <a:ext cx="29239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RECOMMENDATIONS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29ED30-C86A-FF23-55F8-C1024693ECBE}"/>
              </a:ext>
            </a:extLst>
          </p:cNvPr>
          <p:cNvSpPr txBox="1"/>
          <p:nvPr/>
        </p:nvSpPr>
        <p:spPr>
          <a:xfrm>
            <a:off x="0" y="0"/>
            <a:ext cx="12181367" cy="11802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794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EF3B05-FC97-4280-94B1-DDCF3DD279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31240"/>
            <a:ext cx="8672623" cy="1475341"/>
          </a:xfrm>
        </p:spPr>
        <p:txBody>
          <a:bodyPr/>
          <a:lstStyle/>
          <a:p>
            <a:r>
              <a:rPr lang="en-US" b="1" dirty="0">
                <a:solidFill>
                  <a:schemeClr val="bg2">
                    <a:lumMod val="90000"/>
                  </a:schemeClr>
                </a:solidFill>
                <a:latin typeface="Baskerville Old Face" panose="02020602080505020303" pitchFamily="18" charset="0"/>
              </a:rPr>
              <a:t>THANK YOU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85ECF390-5C09-A790-0DB5-9F0DB112A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943340"/>
            <a:ext cx="8672623" cy="1023125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2">
                    <a:lumMod val="90000"/>
                  </a:schemeClr>
                </a:solidFill>
              </a:rPr>
              <a:t>Questions &amp; Discussion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70E9F6-C3A8-1CD8-AB36-3EFBF760C0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701" t="49845" r="37493" b="23875"/>
          <a:stretch>
            <a:fillRect/>
          </a:stretch>
        </p:blipFill>
        <p:spPr>
          <a:xfrm>
            <a:off x="5009706" y="2966465"/>
            <a:ext cx="1701210" cy="1802219"/>
          </a:xfrm>
          <a:prstGeom prst="round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95DFB23-8094-F719-FC83-23016F2FF6FA}"/>
              </a:ext>
            </a:extLst>
          </p:cNvPr>
          <p:cNvSpPr txBox="1"/>
          <p:nvPr/>
        </p:nvSpPr>
        <p:spPr>
          <a:xfrm>
            <a:off x="3716078" y="5135525"/>
            <a:ext cx="4288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By: </a:t>
            </a:r>
            <a:r>
              <a:rPr lang="en-US" b="1" i="1" dirty="0">
                <a:solidFill>
                  <a:schemeClr val="bg2">
                    <a:lumMod val="90000"/>
                  </a:schemeClr>
                </a:solidFill>
              </a:rPr>
              <a:t>Faizan Qureshi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1427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834</TotalTime>
  <Words>384</Words>
  <Application>Microsoft Office PowerPoint</Application>
  <PresentationFormat>Widescreen</PresentationFormat>
  <Paragraphs>93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Baskerville Old Face</vt:lpstr>
      <vt:lpstr>Calibri</vt:lpstr>
      <vt:lpstr>Calibri Light</vt:lpstr>
      <vt:lpstr>Century Schoolbook</vt:lpstr>
      <vt:lpstr>Office Theme</vt:lpstr>
      <vt:lpstr>Finance Intelligence Dashboard</vt:lpstr>
      <vt:lpstr>PowerPoint Presentation</vt:lpstr>
      <vt:lpstr>Questions This Dashboard Answers</vt:lpstr>
      <vt:lpstr>Power BI Dashboard Overview</vt:lpstr>
      <vt:lpstr>Performance Snapshot</vt:lpstr>
      <vt:lpstr>Profit Trend Over Time</vt:lpstr>
      <vt:lpstr>Regional Performance Analysis</vt:lpstr>
      <vt:lpstr>Business Impact and Key Recommendations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Faizan Qureshi</dc:creator>
  <cp:lastModifiedBy>Faizan Qureshi</cp:lastModifiedBy>
  <cp:revision>5</cp:revision>
  <dcterms:created xsi:type="dcterms:W3CDTF">2025-11-04T13:56:06Z</dcterms:created>
  <dcterms:modified xsi:type="dcterms:W3CDTF">2025-11-05T13:49:52Z</dcterms:modified>
</cp:coreProperties>
</file>

<file path=docProps/thumbnail.jpeg>
</file>